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76" r:id="rId3"/>
    <p:sldId id="258" r:id="rId4"/>
    <p:sldId id="259" r:id="rId5"/>
    <p:sldId id="277" r:id="rId6"/>
    <p:sldId id="260" r:id="rId7"/>
    <p:sldId id="261" r:id="rId8"/>
    <p:sldId id="265" r:id="rId9"/>
    <p:sldId id="262" r:id="rId10"/>
    <p:sldId id="263" r:id="rId11"/>
    <p:sldId id="264" r:id="rId12"/>
    <p:sldId id="266" r:id="rId13"/>
    <p:sldId id="267" r:id="rId14"/>
    <p:sldId id="268" r:id="rId15"/>
    <p:sldId id="269" r:id="rId16"/>
    <p:sldId id="270" r:id="rId17"/>
    <p:sldId id="278" r:id="rId18"/>
    <p:sldId id="279" r:id="rId19"/>
    <p:sldId id="272" r:id="rId20"/>
    <p:sldId id="280" r:id="rId21"/>
    <p:sldId id="273" r:id="rId22"/>
    <p:sldId id="293" r:id="rId23"/>
    <p:sldId id="271" r:id="rId24"/>
    <p:sldId id="274" r:id="rId25"/>
    <p:sldId id="275" r:id="rId26"/>
    <p:sldId id="281" r:id="rId27"/>
    <p:sldId id="282" r:id="rId28"/>
    <p:sldId id="283" r:id="rId29"/>
    <p:sldId id="284" r:id="rId30"/>
    <p:sldId id="285" r:id="rId31"/>
    <p:sldId id="286" r:id="rId32"/>
    <p:sldId id="287" r:id="rId33"/>
    <p:sldId id="288" r:id="rId34"/>
    <p:sldId id="289" r:id="rId35"/>
    <p:sldId id="290" r:id="rId36"/>
    <p:sldId id="291"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1A3"/>
    <a:srgbClr val="006B6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633"/>
    <p:restoredTop sz="94686"/>
  </p:normalViewPr>
  <p:slideViewPr>
    <p:cSldViewPr snapToGrid="0">
      <p:cViewPr varScale="1">
        <p:scale>
          <a:sx n="144" d="100"/>
          <a:sy n="144" d="100"/>
        </p:scale>
        <p:origin x="216" y="2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B72209-2AC0-FB09-D68B-4F50BD96919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B317B61-643A-2B13-ABAD-96EAD011AF6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E9AE0F3-FB6F-2298-3B9E-075B2023AC9E}"/>
              </a:ext>
            </a:extLst>
          </p:cNvPr>
          <p:cNvSpPr>
            <a:spLocks noGrp="1"/>
          </p:cNvSpPr>
          <p:nvPr>
            <p:ph type="dt" sz="half" idx="10"/>
          </p:nvPr>
        </p:nvSpPr>
        <p:spPr/>
        <p:txBody>
          <a:bodyPr/>
          <a:lstStyle/>
          <a:p>
            <a:fld id="{7481B550-805E-FF48-9CAB-0A803396CB6D}" type="datetimeFigureOut">
              <a:rPr lang="en-US" smtClean="0"/>
              <a:t>3/11/26</a:t>
            </a:fld>
            <a:endParaRPr lang="en-US"/>
          </a:p>
        </p:txBody>
      </p:sp>
      <p:sp>
        <p:nvSpPr>
          <p:cNvPr id="5" name="Footer Placeholder 4">
            <a:extLst>
              <a:ext uri="{FF2B5EF4-FFF2-40B4-BE49-F238E27FC236}">
                <a16:creationId xmlns:a16="http://schemas.microsoft.com/office/drawing/2014/main" id="{8A24DBE0-6927-2108-360F-292BB635F9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2C0F26D-3ADE-C8B3-95FB-9DFFC38F4632}"/>
              </a:ext>
            </a:extLst>
          </p:cNvPr>
          <p:cNvSpPr>
            <a:spLocks noGrp="1"/>
          </p:cNvSpPr>
          <p:nvPr>
            <p:ph type="sldNum" sz="quarter" idx="12"/>
          </p:nvPr>
        </p:nvSpPr>
        <p:spPr/>
        <p:txBody>
          <a:bodyPr/>
          <a:lstStyle/>
          <a:p>
            <a:fld id="{E72E4881-73B6-2744-8A59-4C6FD859695F}" type="slidenum">
              <a:rPr lang="en-US" smtClean="0"/>
              <a:t>‹#›</a:t>
            </a:fld>
            <a:endParaRPr lang="en-US"/>
          </a:p>
        </p:txBody>
      </p:sp>
    </p:spTree>
    <p:extLst>
      <p:ext uri="{BB962C8B-B14F-4D97-AF65-F5344CB8AC3E}">
        <p14:creationId xmlns:p14="http://schemas.microsoft.com/office/powerpoint/2010/main" val="10534697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861CC0-5977-E808-CDAD-F1EAF21B752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C112093-8931-A5E2-16A3-CA3EF567703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3DDAF2-EE4C-B4A0-47FD-491DCECA9FB0}"/>
              </a:ext>
            </a:extLst>
          </p:cNvPr>
          <p:cNvSpPr>
            <a:spLocks noGrp="1"/>
          </p:cNvSpPr>
          <p:nvPr>
            <p:ph type="dt" sz="half" idx="10"/>
          </p:nvPr>
        </p:nvSpPr>
        <p:spPr/>
        <p:txBody>
          <a:bodyPr/>
          <a:lstStyle/>
          <a:p>
            <a:fld id="{7481B550-805E-FF48-9CAB-0A803396CB6D}" type="datetimeFigureOut">
              <a:rPr lang="en-US" smtClean="0"/>
              <a:t>3/11/26</a:t>
            </a:fld>
            <a:endParaRPr lang="en-US"/>
          </a:p>
        </p:txBody>
      </p:sp>
      <p:sp>
        <p:nvSpPr>
          <p:cNvPr id="5" name="Footer Placeholder 4">
            <a:extLst>
              <a:ext uri="{FF2B5EF4-FFF2-40B4-BE49-F238E27FC236}">
                <a16:creationId xmlns:a16="http://schemas.microsoft.com/office/drawing/2014/main" id="{60D7BFEE-0C07-BFCD-C4A8-E565CD77A73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AC308C-3A3F-3B77-2770-BA6184D8B781}"/>
              </a:ext>
            </a:extLst>
          </p:cNvPr>
          <p:cNvSpPr>
            <a:spLocks noGrp="1"/>
          </p:cNvSpPr>
          <p:nvPr>
            <p:ph type="sldNum" sz="quarter" idx="12"/>
          </p:nvPr>
        </p:nvSpPr>
        <p:spPr/>
        <p:txBody>
          <a:bodyPr/>
          <a:lstStyle/>
          <a:p>
            <a:fld id="{E72E4881-73B6-2744-8A59-4C6FD859695F}" type="slidenum">
              <a:rPr lang="en-US" smtClean="0"/>
              <a:t>‹#›</a:t>
            </a:fld>
            <a:endParaRPr lang="en-US"/>
          </a:p>
        </p:txBody>
      </p:sp>
    </p:spTree>
    <p:extLst>
      <p:ext uri="{BB962C8B-B14F-4D97-AF65-F5344CB8AC3E}">
        <p14:creationId xmlns:p14="http://schemas.microsoft.com/office/powerpoint/2010/main" val="31308533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F49A870-B249-2890-F963-917FDD8CD21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F0C9568-3146-23CD-08EF-FEE75ECF4BE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B56E19-86A4-9588-D7AF-871EDEB7FF7E}"/>
              </a:ext>
            </a:extLst>
          </p:cNvPr>
          <p:cNvSpPr>
            <a:spLocks noGrp="1"/>
          </p:cNvSpPr>
          <p:nvPr>
            <p:ph type="dt" sz="half" idx="10"/>
          </p:nvPr>
        </p:nvSpPr>
        <p:spPr/>
        <p:txBody>
          <a:bodyPr/>
          <a:lstStyle/>
          <a:p>
            <a:fld id="{7481B550-805E-FF48-9CAB-0A803396CB6D}" type="datetimeFigureOut">
              <a:rPr lang="en-US" smtClean="0"/>
              <a:t>3/11/26</a:t>
            </a:fld>
            <a:endParaRPr lang="en-US"/>
          </a:p>
        </p:txBody>
      </p:sp>
      <p:sp>
        <p:nvSpPr>
          <p:cNvPr id="5" name="Footer Placeholder 4">
            <a:extLst>
              <a:ext uri="{FF2B5EF4-FFF2-40B4-BE49-F238E27FC236}">
                <a16:creationId xmlns:a16="http://schemas.microsoft.com/office/drawing/2014/main" id="{C90EB730-26C9-5392-96BD-97B727C4FD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2BB5F5-6D29-4199-8014-241B7E341BB1}"/>
              </a:ext>
            </a:extLst>
          </p:cNvPr>
          <p:cNvSpPr>
            <a:spLocks noGrp="1"/>
          </p:cNvSpPr>
          <p:nvPr>
            <p:ph type="sldNum" sz="quarter" idx="12"/>
          </p:nvPr>
        </p:nvSpPr>
        <p:spPr/>
        <p:txBody>
          <a:bodyPr/>
          <a:lstStyle/>
          <a:p>
            <a:fld id="{E72E4881-73B6-2744-8A59-4C6FD859695F}" type="slidenum">
              <a:rPr lang="en-US" smtClean="0"/>
              <a:t>‹#›</a:t>
            </a:fld>
            <a:endParaRPr lang="en-US"/>
          </a:p>
        </p:txBody>
      </p:sp>
    </p:spTree>
    <p:extLst>
      <p:ext uri="{BB962C8B-B14F-4D97-AF65-F5344CB8AC3E}">
        <p14:creationId xmlns:p14="http://schemas.microsoft.com/office/powerpoint/2010/main" val="3892710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5261DC-73D0-EEE5-2918-673AA2E3972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59BE851-3483-91EB-F51D-A07AB90F3A8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C3E665-4877-2246-8942-2B94ABA16626}"/>
              </a:ext>
            </a:extLst>
          </p:cNvPr>
          <p:cNvSpPr>
            <a:spLocks noGrp="1"/>
          </p:cNvSpPr>
          <p:nvPr>
            <p:ph type="dt" sz="half" idx="10"/>
          </p:nvPr>
        </p:nvSpPr>
        <p:spPr/>
        <p:txBody>
          <a:bodyPr/>
          <a:lstStyle/>
          <a:p>
            <a:fld id="{7481B550-805E-FF48-9CAB-0A803396CB6D}" type="datetimeFigureOut">
              <a:rPr lang="en-US" smtClean="0"/>
              <a:t>3/11/26</a:t>
            </a:fld>
            <a:endParaRPr lang="en-US"/>
          </a:p>
        </p:txBody>
      </p:sp>
      <p:sp>
        <p:nvSpPr>
          <p:cNvPr id="5" name="Footer Placeholder 4">
            <a:extLst>
              <a:ext uri="{FF2B5EF4-FFF2-40B4-BE49-F238E27FC236}">
                <a16:creationId xmlns:a16="http://schemas.microsoft.com/office/drawing/2014/main" id="{4CF00379-78D5-A40A-1A53-112913DF9D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53BF66-125B-658D-3A9D-85DAF92AAB77}"/>
              </a:ext>
            </a:extLst>
          </p:cNvPr>
          <p:cNvSpPr>
            <a:spLocks noGrp="1"/>
          </p:cNvSpPr>
          <p:nvPr>
            <p:ph type="sldNum" sz="quarter" idx="12"/>
          </p:nvPr>
        </p:nvSpPr>
        <p:spPr/>
        <p:txBody>
          <a:bodyPr/>
          <a:lstStyle/>
          <a:p>
            <a:fld id="{E72E4881-73B6-2744-8A59-4C6FD859695F}" type="slidenum">
              <a:rPr lang="en-US" smtClean="0"/>
              <a:t>‹#›</a:t>
            </a:fld>
            <a:endParaRPr lang="en-US"/>
          </a:p>
        </p:txBody>
      </p:sp>
    </p:spTree>
    <p:extLst>
      <p:ext uri="{BB962C8B-B14F-4D97-AF65-F5344CB8AC3E}">
        <p14:creationId xmlns:p14="http://schemas.microsoft.com/office/powerpoint/2010/main" val="21944243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5BABFB-0283-4170-1F00-B9D11DA8127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BAF11FD-34B9-B498-5668-4E8F320EDC3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59B3EE1-2E4A-116A-7820-F6ABD3C20CBB}"/>
              </a:ext>
            </a:extLst>
          </p:cNvPr>
          <p:cNvSpPr>
            <a:spLocks noGrp="1"/>
          </p:cNvSpPr>
          <p:nvPr>
            <p:ph type="dt" sz="half" idx="10"/>
          </p:nvPr>
        </p:nvSpPr>
        <p:spPr/>
        <p:txBody>
          <a:bodyPr/>
          <a:lstStyle/>
          <a:p>
            <a:fld id="{7481B550-805E-FF48-9CAB-0A803396CB6D}" type="datetimeFigureOut">
              <a:rPr lang="en-US" smtClean="0"/>
              <a:t>3/11/26</a:t>
            </a:fld>
            <a:endParaRPr lang="en-US"/>
          </a:p>
        </p:txBody>
      </p:sp>
      <p:sp>
        <p:nvSpPr>
          <p:cNvPr id="5" name="Footer Placeholder 4">
            <a:extLst>
              <a:ext uri="{FF2B5EF4-FFF2-40B4-BE49-F238E27FC236}">
                <a16:creationId xmlns:a16="http://schemas.microsoft.com/office/drawing/2014/main" id="{883A120E-A436-8CDF-06A4-AD7180264E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FD69D5-1F8D-AF96-BE30-F057340C7EE1}"/>
              </a:ext>
            </a:extLst>
          </p:cNvPr>
          <p:cNvSpPr>
            <a:spLocks noGrp="1"/>
          </p:cNvSpPr>
          <p:nvPr>
            <p:ph type="sldNum" sz="quarter" idx="12"/>
          </p:nvPr>
        </p:nvSpPr>
        <p:spPr/>
        <p:txBody>
          <a:bodyPr/>
          <a:lstStyle/>
          <a:p>
            <a:fld id="{E72E4881-73B6-2744-8A59-4C6FD859695F}" type="slidenum">
              <a:rPr lang="en-US" smtClean="0"/>
              <a:t>‹#›</a:t>
            </a:fld>
            <a:endParaRPr lang="en-US"/>
          </a:p>
        </p:txBody>
      </p:sp>
    </p:spTree>
    <p:extLst>
      <p:ext uri="{BB962C8B-B14F-4D97-AF65-F5344CB8AC3E}">
        <p14:creationId xmlns:p14="http://schemas.microsoft.com/office/powerpoint/2010/main" val="32548979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FA2B2B-4B99-2550-4F97-16B23A1FF01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C3405B3-E91E-4B07-B6B5-28CDDEC37DE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63216C0-371D-4F8F-E8C9-C9F3E36ABE9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B839772-24D5-36AF-3093-300A03F561FF}"/>
              </a:ext>
            </a:extLst>
          </p:cNvPr>
          <p:cNvSpPr>
            <a:spLocks noGrp="1"/>
          </p:cNvSpPr>
          <p:nvPr>
            <p:ph type="dt" sz="half" idx="10"/>
          </p:nvPr>
        </p:nvSpPr>
        <p:spPr/>
        <p:txBody>
          <a:bodyPr/>
          <a:lstStyle/>
          <a:p>
            <a:fld id="{7481B550-805E-FF48-9CAB-0A803396CB6D}" type="datetimeFigureOut">
              <a:rPr lang="en-US" smtClean="0"/>
              <a:t>3/11/26</a:t>
            </a:fld>
            <a:endParaRPr lang="en-US"/>
          </a:p>
        </p:txBody>
      </p:sp>
      <p:sp>
        <p:nvSpPr>
          <p:cNvPr id="6" name="Footer Placeholder 5">
            <a:extLst>
              <a:ext uri="{FF2B5EF4-FFF2-40B4-BE49-F238E27FC236}">
                <a16:creationId xmlns:a16="http://schemas.microsoft.com/office/drawing/2014/main" id="{F329FDAA-C239-4165-BF4E-D5FEE81CF8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81FEC95-59CA-9124-C67B-3DC9B5A18FB9}"/>
              </a:ext>
            </a:extLst>
          </p:cNvPr>
          <p:cNvSpPr>
            <a:spLocks noGrp="1"/>
          </p:cNvSpPr>
          <p:nvPr>
            <p:ph type="sldNum" sz="quarter" idx="12"/>
          </p:nvPr>
        </p:nvSpPr>
        <p:spPr/>
        <p:txBody>
          <a:bodyPr/>
          <a:lstStyle/>
          <a:p>
            <a:fld id="{E72E4881-73B6-2744-8A59-4C6FD859695F}" type="slidenum">
              <a:rPr lang="en-US" smtClean="0"/>
              <a:t>‹#›</a:t>
            </a:fld>
            <a:endParaRPr lang="en-US"/>
          </a:p>
        </p:txBody>
      </p:sp>
    </p:spTree>
    <p:extLst>
      <p:ext uri="{BB962C8B-B14F-4D97-AF65-F5344CB8AC3E}">
        <p14:creationId xmlns:p14="http://schemas.microsoft.com/office/powerpoint/2010/main" val="14888951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E9B22C-B44A-380D-30F4-9DDCB58E97F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B28D739-1BC7-C0A7-E7CB-CEB4CF9927A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EC909EF-2A28-7169-8CF7-8D874DE5578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A0745D1-BE46-B482-00CA-002F548BD66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440AD07-63EB-8406-119B-5C56F3CE4EF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CCCB561-8700-FCA3-9994-42BCCCC73C83}"/>
              </a:ext>
            </a:extLst>
          </p:cNvPr>
          <p:cNvSpPr>
            <a:spLocks noGrp="1"/>
          </p:cNvSpPr>
          <p:nvPr>
            <p:ph type="dt" sz="half" idx="10"/>
          </p:nvPr>
        </p:nvSpPr>
        <p:spPr/>
        <p:txBody>
          <a:bodyPr/>
          <a:lstStyle/>
          <a:p>
            <a:fld id="{7481B550-805E-FF48-9CAB-0A803396CB6D}" type="datetimeFigureOut">
              <a:rPr lang="en-US" smtClean="0"/>
              <a:t>3/11/26</a:t>
            </a:fld>
            <a:endParaRPr lang="en-US"/>
          </a:p>
        </p:txBody>
      </p:sp>
      <p:sp>
        <p:nvSpPr>
          <p:cNvPr id="8" name="Footer Placeholder 7">
            <a:extLst>
              <a:ext uri="{FF2B5EF4-FFF2-40B4-BE49-F238E27FC236}">
                <a16:creationId xmlns:a16="http://schemas.microsoft.com/office/drawing/2014/main" id="{200A618C-C7A2-3FF2-4A40-1FC232F6EB7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ADC4089-5FA7-6BE7-F308-C65EC7A2C13E}"/>
              </a:ext>
            </a:extLst>
          </p:cNvPr>
          <p:cNvSpPr>
            <a:spLocks noGrp="1"/>
          </p:cNvSpPr>
          <p:nvPr>
            <p:ph type="sldNum" sz="quarter" idx="12"/>
          </p:nvPr>
        </p:nvSpPr>
        <p:spPr/>
        <p:txBody>
          <a:bodyPr/>
          <a:lstStyle/>
          <a:p>
            <a:fld id="{E72E4881-73B6-2744-8A59-4C6FD859695F}" type="slidenum">
              <a:rPr lang="en-US" smtClean="0"/>
              <a:t>‹#›</a:t>
            </a:fld>
            <a:endParaRPr lang="en-US"/>
          </a:p>
        </p:txBody>
      </p:sp>
    </p:spTree>
    <p:extLst>
      <p:ext uri="{BB962C8B-B14F-4D97-AF65-F5344CB8AC3E}">
        <p14:creationId xmlns:p14="http://schemas.microsoft.com/office/powerpoint/2010/main" val="10504602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DAD40-15B9-6F22-CC2B-CD94872DB7C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D918EE2-CE0D-618C-11FB-A59DCC8B834C}"/>
              </a:ext>
            </a:extLst>
          </p:cNvPr>
          <p:cNvSpPr>
            <a:spLocks noGrp="1"/>
          </p:cNvSpPr>
          <p:nvPr>
            <p:ph type="dt" sz="half" idx="10"/>
          </p:nvPr>
        </p:nvSpPr>
        <p:spPr/>
        <p:txBody>
          <a:bodyPr/>
          <a:lstStyle/>
          <a:p>
            <a:fld id="{7481B550-805E-FF48-9CAB-0A803396CB6D}" type="datetimeFigureOut">
              <a:rPr lang="en-US" smtClean="0"/>
              <a:t>3/11/26</a:t>
            </a:fld>
            <a:endParaRPr lang="en-US"/>
          </a:p>
        </p:txBody>
      </p:sp>
      <p:sp>
        <p:nvSpPr>
          <p:cNvPr id="4" name="Footer Placeholder 3">
            <a:extLst>
              <a:ext uri="{FF2B5EF4-FFF2-40B4-BE49-F238E27FC236}">
                <a16:creationId xmlns:a16="http://schemas.microsoft.com/office/drawing/2014/main" id="{02FF612E-7F0C-1E00-5E91-FA6DD2FB980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3CC28EA-9E18-EB2C-998C-6391EE69B8CD}"/>
              </a:ext>
            </a:extLst>
          </p:cNvPr>
          <p:cNvSpPr>
            <a:spLocks noGrp="1"/>
          </p:cNvSpPr>
          <p:nvPr>
            <p:ph type="sldNum" sz="quarter" idx="12"/>
          </p:nvPr>
        </p:nvSpPr>
        <p:spPr/>
        <p:txBody>
          <a:bodyPr/>
          <a:lstStyle/>
          <a:p>
            <a:fld id="{E72E4881-73B6-2744-8A59-4C6FD859695F}" type="slidenum">
              <a:rPr lang="en-US" smtClean="0"/>
              <a:t>‹#›</a:t>
            </a:fld>
            <a:endParaRPr lang="en-US"/>
          </a:p>
        </p:txBody>
      </p:sp>
    </p:spTree>
    <p:extLst>
      <p:ext uri="{BB962C8B-B14F-4D97-AF65-F5344CB8AC3E}">
        <p14:creationId xmlns:p14="http://schemas.microsoft.com/office/powerpoint/2010/main" val="731071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B8140BB-C79D-9005-44A8-D8CD8CFD8112}"/>
              </a:ext>
            </a:extLst>
          </p:cNvPr>
          <p:cNvSpPr>
            <a:spLocks noGrp="1"/>
          </p:cNvSpPr>
          <p:nvPr>
            <p:ph type="dt" sz="half" idx="10"/>
          </p:nvPr>
        </p:nvSpPr>
        <p:spPr/>
        <p:txBody>
          <a:bodyPr/>
          <a:lstStyle/>
          <a:p>
            <a:fld id="{7481B550-805E-FF48-9CAB-0A803396CB6D}" type="datetimeFigureOut">
              <a:rPr lang="en-US" smtClean="0"/>
              <a:t>3/11/26</a:t>
            </a:fld>
            <a:endParaRPr lang="en-US"/>
          </a:p>
        </p:txBody>
      </p:sp>
      <p:sp>
        <p:nvSpPr>
          <p:cNvPr id="3" name="Footer Placeholder 2">
            <a:extLst>
              <a:ext uri="{FF2B5EF4-FFF2-40B4-BE49-F238E27FC236}">
                <a16:creationId xmlns:a16="http://schemas.microsoft.com/office/drawing/2014/main" id="{004A2585-C075-8BB9-C391-B0F379FAAD2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EE3451C-79BF-370A-84C7-2CC5587B1E0A}"/>
              </a:ext>
            </a:extLst>
          </p:cNvPr>
          <p:cNvSpPr>
            <a:spLocks noGrp="1"/>
          </p:cNvSpPr>
          <p:nvPr>
            <p:ph type="sldNum" sz="quarter" idx="12"/>
          </p:nvPr>
        </p:nvSpPr>
        <p:spPr/>
        <p:txBody>
          <a:bodyPr/>
          <a:lstStyle/>
          <a:p>
            <a:fld id="{E72E4881-73B6-2744-8A59-4C6FD859695F}" type="slidenum">
              <a:rPr lang="en-US" smtClean="0"/>
              <a:t>‹#›</a:t>
            </a:fld>
            <a:endParaRPr lang="en-US"/>
          </a:p>
        </p:txBody>
      </p:sp>
    </p:spTree>
    <p:extLst>
      <p:ext uri="{BB962C8B-B14F-4D97-AF65-F5344CB8AC3E}">
        <p14:creationId xmlns:p14="http://schemas.microsoft.com/office/powerpoint/2010/main" val="10651912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BF8D87-00E6-84C8-10A1-4601E6A117B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D097F66-D6AD-8875-4D8F-C16C7D3B29A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45FE763-2140-E849-EEBC-390045D55C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A2C99E3-FA48-5861-12D4-74B8D0D29CD7}"/>
              </a:ext>
            </a:extLst>
          </p:cNvPr>
          <p:cNvSpPr>
            <a:spLocks noGrp="1"/>
          </p:cNvSpPr>
          <p:nvPr>
            <p:ph type="dt" sz="half" idx="10"/>
          </p:nvPr>
        </p:nvSpPr>
        <p:spPr/>
        <p:txBody>
          <a:bodyPr/>
          <a:lstStyle/>
          <a:p>
            <a:fld id="{7481B550-805E-FF48-9CAB-0A803396CB6D}" type="datetimeFigureOut">
              <a:rPr lang="en-US" smtClean="0"/>
              <a:t>3/11/26</a:t>
            </a:fld>
            <a:endParaRPr lang="en-US"/>
          </a:p>
        </p:txBody>
      </p:sp>
      <p:sp>
        <p:nvSpPr>
          <p:cNvPr id="6" name="Footer Placeholder 5">
            <a:extLst>
              <a:ext uri="{FF2B5EF4-FFF2-40B4-BE49-F238E27FC236}">
                <a16:creationId xmlns:a16="http://schemas.microsoft.com/office/drawing/2014/main" id="{DFA797E3-3CFB-AE0B-0E4B-0CADB8A04C2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7007AF6-6778-38D4-23F9-1CE821356FAB}"/>
              </a:ext>
            </a:extLst>
          </p:cNvPr>
          <p:cNvSpPr>
            <a:spLocks noGrp="1"/>
          </p:cNvSpPr>
          <p:nvPr>
            <p:ph type="sldNum" sz="quarter" idx="12"/>
          </p:nvPr>
        </p:nvSpPr>
        <p:spPr/>
        <p:txBody>
          <a:bodyPr/>
          <a:lstStyle/>
          <a:p>
            <a:fld id="{E72E4881-73B6-2744-8A59-4C6FD859695F}" type="slidenum">
              <a:rPr lang="en-US" smtClean="0"/>
              <a:t>‹#›</a:t>
            </a:fld>
            <a:endParaRPr lang="en-US"/>
          </a:p>
        </p:txBody>
      </p:sp>
    </p:spTree>
    <p:extLst>
      <p:ext uri="{BB962C8B-B14F-4D97-AF65-F5344CB8AC3E}">
        <p14:creationId xmlns:p14="http://schemas.microsoft.com/office/powerpoint/2010/main" val="37816946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AA54A-F43F-ACE0-C29A-DF5BBEE7245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746EBF3-ED2C-BF35-557D-5D6012DEF38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9E55C11-FCD1-9978-8141-94DC91E0C6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73EAC5E-E9C2-ECA4-455F-268F1BD5108F}"/>
              </a:ext>
            </a:extLst>
          </p:cNvPr>
          <p:cNvSpPr>
            <a:spLocks noGrp="1"/>
          </p:cNvSpPr>
          <p:nvPr>
            <p:ph type="dt" sz="half" idx="10"/>
          </p:nvPr>
        </p:nvSpPr>
        <p:spPr/>
        <p:txBody>
          <a:bodyPr/>
          <a:lstStyle/>
          <a:p>
            <a:fld id="{7481B550-805E-FF48-9CAB-0A803396CB6D}" type="datetimeFigureOut">
              <a:rPr lang="en-US" smtClean="0"/>
              <a:t>3/11/26</a:t>
            </a:fld>
            <a:endParaRPr lang="en-US"/>
          </a:p>
        </p:txBody>
      </p:sp>
      <p:sp>
        <p:nvSpPr>
          <p:cNvPr id="6" name="Footer Placeholder 5">
            <a:extLst>
              <a:ext uri="{FF2B5EF4-FFF2-40B4-BE49-F238E27FC236}">
                <a16:creationId xmlns:a16="http://schemas.microsoft.com/office/drawing/2014/main" id="{4AF7B647-06EC-95F9-2F9B-CF6A5BF8813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1C27F41-0DEE-D40E-F4BA-C47EF2EB224A}"/>
              </a:ext>
            </a:extLst>
          </p:cNvPr>
          <p:cNvSpPr>
            <a:spLocks noGrp="1"/>
          </p:cNvSpPr>
          <p:nvPr>
            <p:ph type="sldNum" sz="quarter" idx="12"/>
          </p:nvPr>
        </p:nvSpPr>
        <p:spPr/>
        <p:txBody>
          <a:bodyPr/>
          <a:lstStyle/>
          <a:p>
            <a:fld id="{E72E4881-73B6-2744-8A59-4C6FD859695F}" type="slidenum">
              <a:rPr lang="en-US" smtClean="0"/>
              <a:t>‹#›</a:t>
            </a:fld>
            <a:endParaRPr lang="en-US"/>
          </a:p>
        </p:txBody>
      </p:sp>
    </p:spTree>
    <p:extLst>
      <p:ext uri="{BB962C8B-B14F-4D97-AF65-F5344CB8AC3E}">
        <p14:creationId xmlns:p14="http://schemas.microsoft.com/office/powerpoint/2010/main" val="18298032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BA48927-496B-1232-9F80-E96E6488F12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8378EC0-815F-8463-8AE6-DC3C5FFDD2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0CAA222-87AD-F31D-B8A4-87B1518BB9B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81B550-805E-FF48-9CAB-0A803396CB6D}" type="datetimeFigureOut">
              <a:rPr lang="en-US" smtClean="0"/>
              <a:t>3/11/26</a:t>
            </a:fld>
            <a:endParaRPr lang="en-US"/>
          </a:p>
        </p:txBody>
      </p:sp>
      <p:sp>
        <p:nvSpPr>
          <p:cNvPr id="5" name="Footer Placeholder 4">
            <a:extLst>
              <a:ext uri="{FF2B5EF4-FFF2-40B4-BE49-F238E27FC236}">
                <a16:creationId xmlns:a16="http://schemas.microsoft.com/office/drawing/2014/main" id="{D1165A3F-E18B-DAE7-8079-A07E0F6D883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9457694-6C1D-39B8-7E8F-C5CCBA274A6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2E4881-73B6-2744-8A59-4C6FD859695F}" type="slidenum">
              <a:rPr lang="en-US" smtClean="0"/>
              <a:t>‹#›</a:t>
            </a:fld>
            <a:endParaRPr lang="en-US"/>
          </a:p>
        </p:txBody>
      </p:sp>
    </p:spTree>
    <p:extLst>
      <p:ext uri="{BB962C8B-B14F-4D97-AF65-F5344CB8AC3E}">
        <p14:creationId xmlns:p14="http://schemas.microsoft.com/office/powerpoint/2010/main" val="31924568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87EB4C-583A-AB27-DFF2-852E3D587160}"/>
              </a:ext>
            </a:extLst>
          </p:cNvPr>
          <p:cNvSpPr>
            <a:spLocks noGrp="1"/>
          </p:cNvSpPr>
          <p:nvPr>
            <p:ph type="ctrTitle"/>
          </p:nvPr>
        </p:nvSpPr>
        <p:spPr>
          <a:xfrm>
            <a:off x="1524000" y="1122363"/>
            <a:ext cx="9144000" cy="1871849"/>
          </a:xfrm>
        </p:spPr>
        <p:txBody>
          <a:bodyPr>
            <a:normAutofit/>
          </a:bodyPr>
          <a:lstStyle/>
          <a:p>
            <a:r>
              <a:rPr lang="en-US" sz="4000" b="1" dirty="0"/>
              <a:t>Safeguarding Cedar Lake: Awareness and Action Against Invasive Weeds- Emphasis on Hydrilla and Milfoil</a:t>
            </a:r>
          </a:p>
        </p:txBody>
      </p:sp>
      <p:sp>
        <p:nvSpPr>
          <p:cNvPr id="3" name="Subtitle 2">
            <a:extLst>
              <a:ext uri="{FF2B5EF4-FFF2-40B4-BE49-F238E27FC236}">
                <a16:creationId xmlns:a16="http://schemas.microsoft.com/office/drawing/2014/main" id="{1B10BB37-43C1-AB1A-8BD6-A28759120518}"/>
              </a:ext>
            </a:extLst>
          </p:cNvPr>
          <p:cNvSpPr>
            <a:spLocks noGrp="1"/>
          </p:cNvSpPr>
          <p:nvPr>
            <p:ph type="subTitle" idx="1"/>
          </p:nvPr>
        </p:nvSpPr>
        <p:spPr>
          <a:xfrm>
            <a:off x="1524000" y="3191435"/>
            <a:ext cx="9144000" cy="1272989"/>
          </a:xfrm>
        </p:spPr>
        <p:txBody>
          <a:bodyPr/>
          <a:lstStyle/>
          <a:p>
            <a:r>
              <a:rPr lang="en-US" dirty="0"/>
              <a:t>Presented to the Cedar Lake Association by Celina Bunn, environmental committee  Date: June 2026</a:t>
            </a:r>
          </a:p>
        </p:txBody>
      </p:sp>
      <p:pic>
        <p:nvPicPr>
          <p:cNvPr id="5" name="Picture 4">
            <a:extLst>
              <a:ext uri="{FF2B5EF4-FFF2-40B4-BE49-F238E27FC236}">
                <a16:creationId xmlns:a16="http://schemas.microsoft.com/office/drawing/2014/main" id="{130C6DD0-BA02-A62D-C9C0-3F9B1CDE9BC2}"/>
              </a:ext>
            </a:extLst>
          </p:cNvPr>
          <p:cNvPicPr>
            <a:picLocks noChangeAspect="1"/>
          </p:cNvPicPr>
          <p:nvPr/>
        </p:nvPicPr>
        <p:blipFill>
          <a:blip r:embed="rId2"/>
          <a:stretch>
            <a:fillRect/>
          </a:stretch>
        </p:blipFill>
        <p:spPr>
          <a:xfrm>
            <a:off x="4092200" y="4018990"/>
            <a:ext cx="4007599" cy="2661982"/>
          </a:xfrm>
          <a:prstGeom prst="rect">
            <a:avLst/>
          </a:prstGeom>
        </p:spPr>
      </p:pic>
    </p:spTree>
    <p:extLst>
      <p:ext uri="{BB962C8B-B14F-4D97-AF65-F5344CB8AC3E}">
        <p14:creationId xmlns:p14="http://schemas.microsoft.com/office/powerpoint/2010/main" val="32941665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EA940E-821F-06C9-C3F1-23FF2E3E914B}"/>
              </a:ext>
            </a:extLst>
          </p:cNvPr>
          <p:cNvSpPr>
            <a:spLocks noGrp="1"/>
          </p:cNvSpPr>
          <p:nvPr>
            <p:ph type="title"/>
          </p:nvPr>
        </p:nvSpPr>
        <p:spPr/>
        <p:txBody>
          <a:bodyPr/>
          <a:lstStyle/>
          <a:p>
            <a:pPr algn="ctr"/>
            <a:r>
              <a:rPr lang="en-US" dirty="0"/>
              <a:t>Eurasian Water Milfoil</a:t>
            </a:r>
          </a:p>
        </p:txBody>
      </p:sp>
      <p:sp>
        <p:nvSpPr>
          <p:cNvPr id="8" name="Content Placeholder 7">
            <a:extLst>
              <a:ext uri="{FF2B5EF4-FFF2-40B4-BE49-F238E27FC236}">
                <a16:creationId xmlns:a16="http://schemas.microsoft.com/office/drawing/2014/main" id="{012A3CBD-3B1F-D447-591B-775FC15B2D62}"/>
              </a:ext>
            </a:extLst>
          </p:cNvPr>
          <p:cNvSpPr>
            <a:spLocks noGrp="1"/>
          </p:cNvSpPr>
          <p:nvPr>
            <p:ph idx="1"/>
          </p:nvPr>
        </p:nvSpPr>
        <p:spPr/>
        <p:txBody>
          <a:bodyPr>
            <a:normAutofit/>
          </a:bodyPr>
          <a:lstStyle/>
          <a:p>
            <a:pPr marL="0" indent="0">
              <a:buNone/>
            </a:pPr>
            <a:r>
              <a:rPr lang="en-US" dirty="0"/>
              <a:t>      .     Submerged plant with feather-like leaves in whorls of 3-4 around </a:t>
            </a:r>
          </a:p>
          <a:p>
            <a:pPr marL="0" indent="0">
              <a:buNone/>
            </a:pPr>
            <a:r>
              <a:rPr lang="en-US" dirty="0"/>
              <a:t>             the stem.</a:t>
            </a:r>
          </a:p>
          <a:p>
            <a:pPr marL="0" indent="0">
              <a:buNone/>
            </a:pPr>
            <a:r>
              <a:rPr lang="en-US" dirty="0"/>
              <a:t>      .     Leaves: 12-20+ leaflets per leaf, finely divided, 1-2 inches long.</a:t>
            </a:r>
          </a:p>
          <a:p>
            <a:pPr marL="0" indent="0">
              <a:buNone/>
            </a:pPr>
            <a:r>
              <a:rPr lang="en-US" dirty="0"/>
              <a:t>      .     Stems: Reddish-brown, branching near the surface.</a:t>
            </a:r>
          </a:p>
          <a:p>
            <a:pPr marL="0" indent="0">
              <a:buNone/>
            </a:pPr>
            <a:r>
              <a:rPr lang="en-US" dirty="0"/>
              <a:t>      .     Flowers: Small spikes above water (pink/red)</a:t>
            </a:r>
          </a:p>
        </p:txBody>
      </p:sp>
    </p:spTree>
    <p:extLst>
      <p:ext uri="{BB962C8B-B14F-4D97-AF65-F5344CB8AC3E}">
        <p14:creationId xmlns:p14="http://schemas.microsoft.com/office/powerpoint/2010/main" val="37842842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id="{E3E7273F-4A5E-4185-74FE-B0EE8B58AE7B}"/>
              </a:ext>
            </a:extLst>
          </p:cNvPr>
          <p:cNvPicPr>
            <a:picLocks noGrp="1" noChangeAspect="1"/>
          </p:cNvPicPr>
          <p:nvPr>
            <p:ph idx="1"/>
          </p:nvPr>
        </p:nvPicPr>
        <p:blipFill>
          <a:blip r:embed="rId2"/>
          <a:stretch>
            <a:fillRect/>
          </a:stretch>
        </p:blipFill>
        <p:spPr>
          <a:xfrm>
            <a:off x="1849167" y="501650"/>
            <a:ext cx="8926409" cy="5964465"/>
          </a:xfrm>
        </p:spPr>
      </p:pic>
    </p:spTree>
    <p:extLst>
      <p:ext uri="{BB962C8B-B14F-4D97-AF65-F5344CB8AC3E}">
        <p14:creationId xmlns:p14="http://schemas.microsoft.com/office/powerpoint/2010/main" val="42487912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9AAFC3-8AD6-AB41-1D86-C155068A5F21}"/>
              </a:ext>
            </a:extLst>
          </p:cNvPr>
          <p:cNvSpPr>
            <a:spLocks noGrp="1"/>
          </p:cNvSpPr>
          <p:nvPr>
            <p:ph type="title"/>
          </p:nvPr>
        </p:nvSpPr>
        <p:spPr/>
        <p:txBody>
          <a:bodyPr/>
          <a:lstStyle/>
          <a:p>
            <a:pPr algn="ctr"/>
            <a:r>
              <a:rPr lang="en-US" dirty="0"/>
              <a:t>Growing Characteristics of Milfoil</a:t>
            </a:r>
          </a:p>
        </p:txBody>
      </p:sp>
      <p:sp>
        <p:nvSpPr>
          <p:cNvPr id="3" name="Content Placeholder 2">
            <a:extLst>
              <a:ext uri="{FF2B5EF4-FFF2-40B4-BE49-F238E27FC236}">
                <a16:creationId xmlns:a16="http://schemas.microsoft.com/office/drawing/2014/main" id="{5E162570-787A-B3C6-A9F3-0AF998DB2A73}"/>
              </a:ext>
            </a:extLst>
          </p:cNvPr>
          <p:cNvSpPr>
            <a:spLocks noGrp="1"/>
          </p:cNvSpPr>
          <p:nvPr>
            <p:ph idx="1"/>
          </p:nvPr>
        </p:nvSpPr>
        <p:spPr/>
        <p:txBody>
          <a:bodyPr/>
          <a:lstStyle/>
          <a:p>
            <a:pPr marL="0" indent="0">
              <a:buNone/>
            </a:pPr>
            <a:r>
              <a:rPr lang="en-US" dirty="0"/>
              <a:t>      .     Grows 3-10 ft tall, forms dense canopies at the surface.</a:t>
            </a:r>
          </a:p>
          <a:p>
            <a:pPr marL="0" indent="0">
              <a:buNone/>
            </a:pPr>
            <a:r>
              <a:rPr lang="en-US" dirty="0"/>
              <a:t>      .     Prefers shallow, nutrient-rich waters (2-15 ft deep).</a:t>
            </a:r>
          </a:p>
          <a:p>
            <a:pPr marL="0" indent="0">
              <a:buNone/>
            </a:pPr>
            <a:r>
              <a:rPr lang="en-US" dirty="0"/>
              <a:t>      .     Reproduces mainly by fragments; auto fragmentation in late </a:t>
            </a:r>
          </a:p>
          <a:p>
            <a:pPr marL="0" indent="0">
              <a:buNone/>
            </a:pPr>
            <a:r>
              <a:rPr lang="en-US" dirty="0"/>
              <a:t>            summer.</a:t>
            </a:r>
          </a:p>
          <a:p>
            <a:pPr marL="0" indent="0">
              <a:buNone/>
            </a:pPr>
            <a:r>
              <a:rPr lang="en-US" dirty="0"/>
              <a:t>      .     Tolerates cold; regrows from roots in spring.</a:t>
            </a:r>
          </a:p>
        </p:txBody>
      </p:sp>
    </p:spTree>
    <p:extLst>
      <p:ext uri="{BB962C8B-B14F-4D97-AF65-F5344CB8AC3E}">
        <p14:creationId xmlns:p14="http://schemas.microsoft.com/office/powerpoint/2010/main" val="41881062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7052BC36-8CC4-277C-6CD7-8AE0525938C5}"/>
              </a:ext>
            </a:extLst>
          </p:cNvPr>
          <p:cNvPicPr>
            <a:picLocks noGrp="1" noChangeAspect="1"/>
          </p:cNvPicPr>
          <p:nvPr>
            <p:ph idx="1"/>
          </p:nvPr>
        </p:nvPicPr>
        <p:blipFill>
          <a:blip r:embed="rId2"/>
          <a:stretch>
            <a:fillRect/>
          </a:stretch>
        </p:blipFill>
        <p:spPr>
          <a:xfrm>
            <a:off x="1308847" y="240756"/>
            <a:ext cx="9574306" cy="6376488"/>
          </a:xfrm>
        </p:spPr>
      </p:pic>
    </p:spTree>
    <p:extLst>
      <p:ext uri="{BB962C8B-B14F-4D97-AF65-F5344CB8AC3E}">
        <p14:creationId xmlns:p14="http://schemas.microsoft.com/office/powerpoint/2010/main" val="3369762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ECF3A4-F675-F9C5-3A55-4A4102F22919}"/>
              </a:ext>
            </a:extLst>
          </p:cNvPr>
          <p:cNvSpPr>
            <a:spLocks noGrp="1"/>
          </p:cNvSpPr>
          <p:nvPr>
            <p:ph type="title"/>
          </p:nvPr>
        </p:nvSpPr>
        <p:spPr/>
        <p:txBody>
          <a:bodyPr/>
          <a:lstStyle/>
          <a:p>
            <a:pPr algn="ctr"/>
            <a:r>
              <a:rPr lang="en-US" dirty="0"/>
              <a:t>Harms to Water and Ecosystems</a:t>
            </a:r>
          </a:p>
        </p:txBody>
      </p:sp>
      <p:sp>
        <p:nvSpPr>
          <p:cNvPr id="3" name="Content Placeholder 2">
            <a:extLst>
              <a:ext uri="{FF2B5EF4-FFF2-40B4-BE49-F238E27FC236}">
                <a16:creationId xmlns:a16="http://schemas.microsoft.com/office/drawing/2014/main" id="{7736DE5E-5FA7-CC0B-6887-1C7DB957B7E9}"/>
              </a:ext>
            </a:extLst>
          </p:cNvPr>
          <p:cNvSpPr>
            <a:spLocks noGrp="1"/>
          </p:cNvSpPr>
          <p:nvPr>
            <p:ph idx="1"/>
          </p:nvPr>
        </p:nvSpPr>
        <p:spPr/>
        <p:txBody>
          <a:bodyPr>
            <a:normAutofit lnSpcReduction="10000"/>
          </a:bodyPr>
          <a:lstStyle/>
          <a:p>
            <a:pPr marL="0" indent="0">
              <a:buNone/>
            </a:pPr>
            <a:r>
              <a:rPr lang="en-US" sz="3200" dirty="0"/>
              <a:t>     Invasive plants cause: </a:t>
            </a:r>
          </a:p>
          <a:p>
            <a:pPr marL="0" indent="0">
              <a:buNone/>
            </a:pPr>
            <a:endParaRPr lang="en-US" dirty="0"/>
          </a:p>
          <a:p>
            <a:pPr marL="0" indent="0">
              <a:buNone/>
            </a:pPr>
            <a:r>
              <a:rPr lang="en-US" dirty="0"/>
              <a:t>      .    Displacement of native plants, reducing biodiversity </a:t>
            </a:r>
          </a:p>
          <a:p>
            <a:pPr marL="0" indent="0">
              <a:buNone/>
            </a:pPr>
            <a:r>
              <a:rPr lang="en-US" dirty="0"/>
              <a:t>     .     Dense mats block sunlight, lower oxygen levels, cause fish kills</a:t>
            </a:r>
          </a:p>
          <a:p>
            <a:pPr marL="0" indent="0">
              <a:buNone/>
            </a:pPr>
            <a:r>
              <a:rPr lang="en-US" dirty="0"/>
              <a:t>     .     Alter habitats: fewer insects and fish, draws mosquitoes</a:t>
            </a:r>
          </a:p>
          <a:p>
            <a:pPr marL="0" indent="0">
              <a:buNone/>
            </a:pPr>
            <a:r>
              <a:rPr lang="en-US" dirty="0"/>
              <a:t>     .     Nutrient cycling disrupted, leading to algae blooms</a:t>
            </a:r>
          </a:p>
          <a:p>
            <a:pPr marL="0" indent="0">
              <a:buNone/>
            </a:pPr>
            <a:endParaRPr lang="en-US" dirty="0"/>
          </a:p>
          <a:p>
            <a:pPr marL="0" indent="0" algn="ctr">
              <a:buNone/>
            </a:pPr>
            <a:r>
              <a:rPr lang="en-US" dirty="0"/>
              <a:t>Ecosystems suffer – our fish and wildlife depend on balance</a:t>
            </a:r>
          </a:p>
          <a:p>
            <a:pPr marL="0" indent="0">
              <a:buNone/>
            </a:pPr>
            <a:r>
              <a:rPr lang="en-US" dirty="0"/>
              <a:t>     </a:t>
            </a:r>
          </a:p>
        </p:txBody>
      </p:sp>
    </p:spTree>
    <p:extLst>
      <p:ext uri="{BB962C8B-B14F-4D97-AF65-F5344CB8AC3E}">
        <p14:creationId xmlns:p14="http://schemas.microsoft.com/office/powerpoint/2010/main" val="6850849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39DA8-BED7-6DF3-D966-6D2AAA389391}"/>
              </a:ext>
            </a:extLst>
          </p:cNvPr>
          <p:cNvSpPr>
            <a:spLocks noGrp="1"/>
          </p:cNvSpPr>
          <p:nvPr>
            <p:ph type="title"/>
          </p:nvPr>
        </p:nvSpPr>
        <p:spPr>
          <a:xfrm>
            <a:off x="838200" y="365125"/>
            <a:ext cx="10515600" cy="1325563"/>
          </a:xfrm>
        </p:spPr>
        <p:txBody>
          <a:bodyPr/>
          <a:lstStyle/>
          <a:p>
            <a:pPr algn="ctr"/>
            <a:r>
              <a:rPr lang="en-US" dirty="0"/>
              <a:t>Impacts on Recreation</a:t>
            </a:r>
          </a:p>
        </p:txBody>
      </p:sp>
      <p:sp>
        <p:nvSpPr>
          <p:cNvPr id="5" name="Content Placeholder 4">
            <a:extLst>
              <a:ext uri="{FF2B5EF4-FFF2-40B4-BE49-F238E27FC236}">
                <a16:creationId xmlns:a16="http://schemas.microsoft.com/office/drawing/2014/main" id="{7017B7D4-480F-4FEE-89A2-6B20667C9C2D}"/>
              </a:ext>
            </a:extLst>
          </p:cNvPr>
          <p:cNvSpPr>
            <a:spLocks noGrp="1"/>
          </p:cNvSpPr>
          <p:nvPr>
            <p:ph idx="1"/>
          </p:nvPr>
        </p:nvSpPr>
        <p:spPr>
          <a:xfrm>
            <a:off x="838200" y="1584634"/>
            <a:ext cx="10515600" cy="4592329"/>
          </a:xfrm>
        </p:spPr>
        <p:txBody>
          <a:bodyPr>
            <a:normAutofit/>
          </a:bodyPr>
          <a:lstStyle/>
          <a:p>
            <a:pPr marL="0" indent="0">
              <a:buNone/>
            </a:pPr>
            <a:r>
              <a:rPr lang="en-US" dirty="0"/>
              <a:t>     .     Boating: Thick mats of Milfoil and</a:t>
            </a:r>
          </a:p>
          <a:p>
            <a:pPr marL="0" indent="0">
              <a:buNone/>
            </a:pPr>
            <a:r>
              <a:rPr lang="en-US" dirty="0"/>
              <a:t>            Hydrilla wrap around propellers, </a:t>
            </a:r>
          </a:p>
          <a:p>
            <a:pPr marL="0" indent="0">
              <a:buNone/>
            </a:pPr>
            <a:r>
              <a:rPr lang="en-US" dirty="0"/>
              <a:t>            stalling engines and making navigation </a:t>
            </a:r>
          </a:p>
          <a:p>
            <a:pPr marL="0" indent="0">
              <a:buNone/>
            </a:pPr>
            <a:r>
              <a:rPr lang="en-US" dirty="0"/>
              <a:t>            difficult, if not impossible.</a:t>
            </a:r>
          </a:p>
          <a:p>
            <a:pPr marL="0" indent="0">
              <a:buNone/>
            </a:pPr>
            <a:r>
              <a:rPr lang="en-US" dirty="0"/>
              <a:t>     .     Swimming and Fishing: Dense vegetation inhibits swimming and </a:t>
            </a:r>
          </a:p>
          <a:p>
            <a:pPr marL="0" indent="0">
              <a:buNone/>
            </a:pPr>
            <a:r>
              <a:rPr lang="en-US" dirty="0"/>
              <a:t>           reduces fish biodiversity by destroying habitats and reducing </a:t>
            </a:r>
          </a:p>
          <a:p>
            <a:pPr marL="0" indent="0">
              <a:buNone/>
            </a:pPr>
            <a:r>
              <a:rPr lang="en-US" dirty="0"/>
              <a:t>           oxygen levels leading to fish kills.</a:t>
            </a:r>
          </a:p>
          <a:p>
            <a:pPr marL="0" indent="0">
              <a:buNone/>
            </a:pPr>
            <a:r>
              <a:rPr lang="en-US" dirty="0"/>
              <a:t>     .     Ascetics: The foul smelling mats that form on the surface </a:t>
            </a:r>
          </a:p>
          <a:p>
            <a:pPr marL="0" indent="0">
              <a:buNone/>
            </a:pPr>
            <a:r>
              <a:rPr lang="en-US" dirty="0"/>
              <a:t>           diminish the natural beauty of the lake.</a:t>
            </a:r>
          </a:p>
        </p:txBody>
      </p:sp>
      <p:pic>
        <p:nvPicPr>
          <p:cNvPr id="8" name="Picture 7">
            <a:extLst>
              <a:ext uri="{FF2B5EF4-FFF2-40B4-BE49-F238E27FC236}">
                <a16:creationId xmlns:a16="http://schemas.microsoft.com/office/drawing/2014/main" id="{5AC723F4-44AE-B5FC-8858-F2491057EA1D}"/>
              </a:ext>
            </a:extLst>
          </p:cNvPr>
          <p:cNvPicPr>
            <a:picLocks noChangeAspect="1"/>
          </p:cNvPicPr>
          <p:nvPr/>
        </p:nvPicPr>
        <p:blipFill>
          <a:blip r:embed="rId2"/>
          <a:stretch>
            <a:fillRect/>
          </a:stretch>
        </p:blipFill>
        <p:spPr>
          <a:xfrm>
            <a:off x="8295861" y="1584634"/>
            <a:ext cx="2703444" cy="1995901"/>
          </a:xfrm>
          <a:prstGeom prst="rect">
            <a:avLst/>
          </a:prstGeom>
        </p:spPr>
      </p:pic>
    </p:spTree>
    <p:extLst>
      <p:ext uri="{BB962C8B-B14F-4D97-AF65-F5344CB8AC3E}">
        <p14:creationId xmlns:p14="http://schemas.microsoft.com/office/powerpoint/2010/main" val="31685834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96016C-4CC1-60D1-CF10-0D10D3906724}"/>
              </a:ext>
            </a:extLst>
          </p:cNvPr>
          <p:cNvSpPr>
            <a:spLocks noGrp="1"/>
          </p:cNvSpPr>
          <p:nvPr>
            <p:ph type="title"/>
          </p:nvPr>
        </p:nvSpPr>
        <p:spPr>
          <a:xfrm>
            <a:off x="838200" y="365125"/>
            <a:ext cx="10515600" cy="957489"/>
          </a:xfrm>
        </p:spPr>
        <p:txBody>
          <a:bodyPr/>
          <a:lstStyle/>
          <a:p>
            <a:pPr algn="ctr"/>
            <a:r>
              <a:rPr lang="en-US" dirty="0"/>
              <a:t>Impacts on Home Values</a:t>
            </a:r>
          </a:p>
        </p:txBody>
      </p:sp>
      <p:sp>
        <p:nvSpPr>
          <p:cNvPr id="3" name="Content Placeholder 2">
            <a:extLst>
              <a:ext uri="{FF2B5EF4-FFF2-40B4-BE49-F238E27FC236}">
                <a16:creationId xmlns:a16="http://schemas.microsoft.com/office/drawing/2014/main" id="{AF7ABF05-7AF1-485A-A723-FEFD699BEFF7}"/>
              </a:ext>
            </a:extLst>
          </p:cNvPr>
          <p:cNvSpPr>
            <a:spLocks noGrp="1"/>
          </p:cNvSpPr>
          <p:nvPr>
            <p:ph idx="1"/>
          </p:nvPr>
        </p:nvSpPr>
        <p:spPr>
          <a:xfrm>
            <a:off x="838200" y="1650380"/>
            <a:ext cx="10515600" cy="4842495"/>
          </a:xfrm>
        </p:spPr>
        <p:txBody>
          <a:bodyPr>
            <a:normAutofit/>
          </a:bodyPr>
          <a:lstStyle/>
          <a:p>
            <a:pPr marL="0" indent="0">
              <a:buNone/>
            </a:pPr>
            <a:r>
              <a:rPr lang="en-US" dirty="0"/>
              <a:t>     .     Reduced property Value: Studies indicate</a:t>
            </a:r>
          </a:p>
          <a:p>
            <a:pPr marL="0" indent="0">
              <a:buNone/>
            </a:pPr>
            <a:r>
              <a:rPr lang="en-US" dirty="0"/>
              <a:t>           that lakefront properties on infested lakes</a:t>
            </a:r>
          </a:p>
          <a:p>
            <a:pPr marL="0" indent="0">
              <a:buNone/>
            </a:pPr>
            <a:r>
              <a:rPr lang="en-US" dirty="0"/>
              <a:t>           can see a 19%-40% decrease in Value.</a:t>
            </a:r>
          </a:p>
          <a:p>
            <a:pPr marL="0" indent="0">
              <a:buNone/>
            </a:pPr>
            <a:endParaRPr lang="en-US" dirty="0"/>
          </a:p>
          <a:p>
            <a:pPr marL="0" indent="0">
              <a:buNone/>
            </a:pPr>
            <a:r>
              <a:rPr lang="en-US" dirty="0"/>
              <a:t>     .     Increased Costs: Homeowners and lake associations often face</a:t>
            </a:r>
          </a:p>
          <a:p>
            <a:pPr marL="0" indent="0">
              <a:buNone/>
            </a:pPr>
            <a:r>
              <a:rPr lang="en-US" dirty="0"/>
              <a:t>           high expenses for managing and controlling the spread.</a:t>
            </a:r>
          </a:p>
          <a:p>
            <a:pPr marL="0" indent="0">
              <a:buNone/>
            </a:pPr>
            <a:r>
              <a:rPr lang="en-US" dirty="0"/>
              <a:t>     .     Decreased Desirability: The presence of invasive species reduces</a:t>
            </a:r>
          </a:p>
          <a:p>
            <a:pPr marL="0" indent="0">
              <a:buNone/>
            </a:pPr>
            <a:r>
              <a:rPr lang="en-US" dirty="0"/>
              <a:t>           the overall appeal of the lake, leading to lower demand for</a:t>
            </a:r>
          </a:p>
          <a:p>
            <a:pPr marL="0" indent="0">
              <a:buNone/>
            </a:pPr>
            <a:r>
              <a:rPr lang="en-US" dirty="0"/>
              <a:t>           homes and lowered property values.</a:t>
            </a:r>
          </a:p>
        </p:txBody>
      </p:sp>
      <p:pic>
        <p:nvPicPr>
          <p:cNvPr id="5" name="Picture 4">
            <a:extLst>
              <a:ext uri="{FF2B5EF4-FFF2-40B4-BE49-F238E27FC236}">
                <a16:creationId xmlns:a16="http://schemas.microsoft.com/office/drawing/2014/main" id="{520CFD97-6D62-004C-5EAE-77297D737D6D}"/>
              </a:ext>
            </a:extLst>
          </p:cNvPr>
          <p:cNvPicPr>
            <a:picLocks noChangeAspect="1"/>
          </p:cNvPicPr>
          <p:nvPr/>
        </p:nvPicPr>
        <p:blipFill>
          <a:blip r:embed="rId2"/>
          <a:stretch>
            <a:fillRect/>
          </a:stretch>
        </p:blipFill>
        <p:spPr>
          <a:xfrm>
            <a:off x="8156719" y="1708706"/>
            <a:ext cx="2589893" cy="1720294"/>
          </a:xfrm>
          <a:prstGeom prst="rect">
            <a:avLst/>
          </a:prstGeom>
        </p:spPr>
      </p:pic>
    </p:spTree>
    <p:extLst>
      <p:ext uri="{BB962C8B-B14F-4D97-AF65-F5344CB8AC3E}">
        <p14:creationId xmlns:p14="http://schemas.microsoft.com/office/powerpoint/2010/main" val="6341797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83E8D-96FA-C374-7144-DFA49DA3F8DE}"/>
              </a:ext>
            </a:extLst>
          </p:cNvPr>
          <p:cNvSpPr>
            <a:spLocks noGrp="1"/>
          </p:cNvSpPr>
          <p:nvPr>
            <p:ph type="title"/>
          </p:nvPr>
        </p:nvSpPr>
        <p:spPr>
          <a:xfrm>
            <a:off x="838200" y="365126"/>
            <a:ext cx="10515600" cy="1039132"/>
          </a:xfrm>
        </p:spPr>
        <p:txBody>
          <a:bodyPr/>
          <a:lstStyle/>
          <a:p>
            <a:pPr algn="ctr"/>
            <a:r>
              <a:rPr lang="en-US" dirty="0"/>
              <a:t>How Invasive Plants Spread</a:t>
            </a:r>
          </a:p>
        </p:txBody>
      </p:sp>
      <p:sp>
        <p:nvSpPr>
          <p:cNvPr id="3" name="Content Placeholder 2">
            <a:extLst>
              <a:ext uri="{FF2B5EF4-FFF2-40B4-BE49-F238E27FC236}">
                <a16:creationId xmlns:a16="http://schemas.microsoft.com/office/drawing/2014/main" id="{5615AEFE-8A54-ECD7-55CE-D95C2D073EF9}"/>
              </a:ext>
            </a:extLst>
          </p:cNvPr>
          <p:cNvSpPr>
            <a:spLocks noGrp="1"/>
          </p:cNvSpPr>
          <p:nvPr>
            <p:ph idx="1"/>
          </p:nvPr>
        </p:nvSpPr>
        <p:spPr>
          <a:xfrm>
            <a:off x="838200" y="1404258"/>
            <a:ext cx="10515600" cy="4772705"/>
          </a:xfrm>
        </p:spPr>
        <p:txBody>
          <a:bodyPr>
            <a:normAutofit lnSpcReduction="10000"/>
          </a:bodyPr>
          <a:lstStyle/>
          <a:p>
            <a:pPr marL="0" indent="0">
              <a:buNone/>
            </a:pPr>
            <a:r>
              <a:rPr lang="en-US" dirty="0"/>
              <a:t>The #1 cause of spread between lakes is </a:t>
            </a:r>
            <a:r>
              <a:rPr lang="en-US" u="sng" dirty="0"/>
              <a:t>human transportation</a:t>
            </a:r>
            <a:r>
              <a:rPr lang="en-US" dirty="0"/>
              <a:t>.</a:t>
            </a:r>
          </a:p>
          <a:p>
            <a:pPr marL="0" indent="0">
              <a:buNone/>
            </a:pPr>
            <a:endParaRPr lang="en-US" dirty="0"/>
          </a:p>
          <a:p>
            <a:pPr marL="0" indent="0">
              <a:buNone/>
            </a:pPr>
            <a:r>
              <a:rPr lang="en-US" dirty="0"/>
              <a:t>Plants travel on:</a:t>
            </a:r>
          </a:p>
          <a:p>
            <a:pPr marL="0" indent="0">
              <a:buNone/>
            </a:pPr>
            <a:endParaRPr lang="en-US" dirty="0"/>
          </a:p>
          <a:p>
            <a:pPr marL="0" indent="0">
              <a:buNone/>
            </a:pPr>
            <a:r>
              <a:rPr lang="en-US" dirty="0"/>
              <a:t>               .     Boat Trailers</a:t>
            </a:r>
          </a:p>
          <a:p>
            <a:pPr marL="0" indent="0">
              <a:buNone/>
            </a:pPr>
            <a:r>
              <a:rPr lang="en-US" dirty="0"/>
              <a:t>               .     Boats, Propellers, in Ballast bags</a:t>
            </a:r>
          </a:p>
          <a:p>
            <a:pPr marL="0" indent="0">
              <a:buNone/>
            </a:pPr>
            <a:r>
              <a:rPr lang="en-US" dirty="0"/>
              <a:t>               .     Anchors</a:t>
            </a:r>
          </a:p>
          <a:p>
            <a:pPr marL="0" indent="0">
              <a:buNone/>
            </a:pPr>
            <a:r>
              <a:rPr lang="en-US" dirty="0"/>
              <a:t>               .     Fishing Gear</a:t>
            </a:r>
          </a:p>
          <a:p>
            <a:pPr marL="0" indent="0">
              <a:buNone/>
            </a:pPr>
            <a:r>
              <a:rPr lang="en-US" dirty="0"/>
              <a:t>               .     Kayaks, Paddleboards and Tubes</a:t>
            </a:r>
          </a:p>
          <a:p>
            <a:pPr marL="0" indent="0">
              <a:buNone/>
            </a:pPr>
            <a:r>
              <a:rPr lang="en-US" dirty="0"/>
              <a:t>     </a:t>
            </a:r>
          </a:p>
        </p:txBody>
      </p:sp>
    </p:spTree>
    <p:extLst>
      <p:ext uri="{BB962C8B-B14F-4D97-AF65-F5344CB8AC3E}">
        <p14:creationId xmlns:p14="http://schemas.microsoft.com/office/powerpoint/2010/main" val="13640722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36D4A-95CB-7E96-D939-70979892676C}"/>
              </a:ext>
            </a:extLst>
          </p:cNvPr>
          <p:cNvSpPr>
            <a:spLocks noGrp="1"/>
          </p:cNvSpPr>
          <p:nvPr>
            <p:ph type="title"/>
          </p:nvPr>
        </p:nvSpPr>
        <p:spPr/>
        <p:txBody>
          <a:bodyPr/>
          <a:lstStyle/>
          <a:p>
            <a:pPr algn="ctr"/>
            <a:r>
              <a:rPr lang="en-US" dirty="0"/>
              <a:t>Connecticut Lakes facing These Problems</a:t>
            </a:r>
          </a:p>
        </p:txBody>
      </p:sp>
      <p:sp>
        <p:nvSpPr>
          <p:cNvPr id="3" name="Content Placeholder 2">
            <a:extLst>
              <a:ext uri="{FF2B5EF4-FFF2-40B4-BE49-F238E27FC236}">
                <a16:creationId xmlns:a16="http://schemas.microsoft.com/office/drawing/2014/main" id="{E00768C5-493D-338B-3804-96C8CEB239B8}"/>
              </a:ext>
            </a:extLst>
          </p:cNvPr>
          <p:cNvSpPr>
            <a:spLocks noGrp="1"/>
          </p:cNvSpPr>
          <p:nvPr>
            <p:ph idx="1"/>
          </p:nvPr>
        </p:nvSpPr>
        <p:spPr/>
        <p:txBody>
          <a:bodyPr>
            <a:normAutofit fontScale="77500" lnSpcReduction="20000"/>
          </a:bodyPr>
          <a:lstStyle/>
          <a:p>
            <a:pPr marL="0" indent="0">
              <a:buNone/>
            </a:pPr>
            <a:r>
              <a:rPr lang="en-US" dirty="0"/>
              <a:t>     Examples Include:</a:t>
            </a:r>
          </a:p>
          <a:p>
            <a:pPr marL="0" indent="0">
              <a:buNone/>
            </a:pPr>
            <a:r>
              <a:rPr lang="en-US" dirty="0"/>
              <a:t>    </a:t>
            </a:r>
          </a:p>
          <a:p>
            <a:pPr marL="0" indent="0">
              <a:buNone/>
            </a:pPr>
            <a:r>
              <a:rPr lang="en-US" dirty="0"/>
              <a:t>          .     Candlewood Lake – 1970’s                .      </a:t>
            </a:r>
            <a:r>
              <a:rPr lang="en-US" dirty="0" err="1"/>
              <a:t>Mashapaug</a:t>
            </a:r>
            <a:r>
              <a:rPr lang="en-US" dirty="0"/>
              <a:t> Lake - 2014</a:t>
            </a:r>
          </a:p>
          <a:p>
            <a:pPr marL="0" indent="0">
              <a:buNone/>
            </a:pPr>
            <a:r>
              <a:rPr lang="en-US" dirty="0"/>
              <a:t>          .     Mansfield Hollow Lake – 1970’s       .      Lake </a:t>
            </a:r>
            <a:r>
              <a:rPr lang="en-US" dirty="0" err="1"/>
              <a:t>Quassapaug</a:t>
            </a:r>
            <a:r>
              <a:rPr lang="en-US" dirty="0"/>
              <a:t> - 2015</a:t>
            </a:r>
          </a:p>
          <a:p>
            <a:pPr marL="0" indent="0">
              <a:buNone/>
            </a:pPr>
            <a:r>
              <a:rPr lang="en-US" dirty="0"/>
              <a:t>          .     Highland Lake – 2004                         .      CT River - 2016</a:t>
            </a:r>
          </a:p>
          <a:p>
            <a:pPr marL="0" indent="0">
              <a:buNone/>
            </a:pPr>
            <a:r>
              <a:rPr lang="en-US" dirty="0"/>
              <a:t>          .     Lake </a:t>
            </a:r>
            <a:r>
              <a:rPr lang="en-US" dirty="0" err="1"/>
              <a:t>Zoar</a:t>
            </a:r>
            <a:r>
              <a:rPr lang="en-US" dirty="0"/>
              <a:t> - 2005                                  .      Twin Lakes (Salisbury) - 2023</a:t>
            </a:r>
          </a:p>
          <a:p>
            <a:pPr marL="0" indent="0">
              <a:buNone/>
            </a:pPr>
            <a:r>
              <a:rPr lang="en-US" dirty="0"/>
              <a:t>          .     Rogers Lake – 2006                             .      Gardner Lake - 2023</a:t>
            </a:r>
          </a:p>
          <a:p>
            <a:pPr marL="0" indent="0">
              <a:buNone/>
            </a:pPr>
            <a:r>
              <a:rPr lang="en-US" dirty="0"/>
              <a:t>          .     Bantam Lake – 2006                           .      Lake Bashan - 2023</a:t>
            </a:r>
          </a:p>
          <a:p>
            <a:pPr marL="0" indent="0">
              <a:buNone/>
            </a:pPr>
            <a:r>
              <a:rPr lang="en-US" dirty="0"/>
              <a:t>          .     Coventry Lake – 2008                         .      </a:t>
            </a:r>
            <a:r>
              <a:rPr lang="en-US" dirty="0" err="1"/>
              <a:t>Lillinonah</a:t>
            </a:r>
            <a:r>
              <a:rPr lang="en-US" dirty="0"/>
              <a:t> - 2024          .     </a:t>
            </a:r>
          </a:p>
          <a:p>
            <a:pPr marL="0" indent="0">
              <a:buNone/>
            </a:pPr>
            <a:r>
              <a:rPr lang="en-US" dirty="0"/>
              <a:t>          .     </a:t>
            </a:r>
          </a:p>
          <a:p>
            <a:pPr marL="0" indent="0" algn="ctr">
              <a:buNone/>
            </a:pPr>
            <a:r>
              <a:rPr lang="en-US" dirty="0"/>
              <a:t>The year denotes when Hydrilla or Milfoil were first identified.</a:t>
            </a:r>
          </a:p>
          <a:p>
            <a:pPr marL="0" indent="0" algn="ctr">
              <a:buNone/>
            </a:pPr>
            <a:r>
              <a:rPr lang="en-US" dirty="0"/>
              <a:t>Over 40 lakes and ponds are currently Infested in Connecticut.</a:t>
            </a:r>
          </a:p>
        </p:txBody>
      </p:sp>
    </p:spTree>
    <p:extLst>
      <p:ext uri="{BB962C8B-B14F-4D97-AF65-F5344CB8AC3E}">
        <p14:creationId xmlns:p14="http://schemas.microsoft.com/office/powerpoint/2010/main" val="4970535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FE7DE4-3A2A-D7EF-5F09-4F8853EECFB4}"/>
              </a:ext>
            </a:extLst>
          </p:cNvPr>
          <p:cNvSpPr>
            <a:spLocks noGrp="1"/>
          </p:cNvSpPr>
          <p:nvPr>
            <p:ph type="title"/>
          </p:nvPr>
        </p:nvSpPr>
        <p:spPr/>
        <p:txBody>
          <a:bodyPr/>
          <a:lstStyle/>
          <a:p>
            <a:pPr algn="ctr"/>
            <a:r>
              <a:rPr lang="en-US" dirty="0"/>
              <a:t>Local Studies – Twin Lakes (Salisbury)</a:t>
            </a:r>
          </a:p>
        </p:txBody>
      </p:sp>
      <p:sp>
        <p:nvSpPr>
          <p:cNvPr id="3" name="Content Placeholder 2">
            <a:extLst>
              <a:ext uri="{FF2B5EF4-FFF2-40B4-BE49-F238E27FC236}">
                <a16:creationId xmlns:a16="http://schemas.microsoft.com/office/drawing/2014/main" id="{6BDE7CC6-EFD2-5C9D-1CFA-38BB44F5D4FF}"/>
              </a:ext>
            </a:extLst>
          </p:cNvPr>
          <p:cNvSpPr>
            <a:spLocks noGrp="1"/>
          </p:cNvSpPr>
          <p:nvPr>
            <p:ph idx="1"/>
          </p:nvPr>
        </p:nvSpPr>
        <p:spPr/>
        <p:txBody>
          <a:bodyPr>
            <a:normAutofit fontScale="85000" lnSpcReduction="20000"/>
          </a:bodyPr>
          <a:lstStyle/>
          <a:p>
            <a:pPr marL="0" indent="0">
              <a:buNone/>
            </a:pPr>
            <a:r>
              <a:rPr lang="en-US" dirty="0"/>
              <a:t>     .     Hydrilla detected in 2023 in East Twin; spread to West </a:t>
            </a:r>
          </a:p>
          <a:p>
            <a:pPr marL="0" indent="0">
              <a:buNone/>
            </a:pPr>
            <a:r>
              <a:rPr lang="en-US" dirty="0"/>
              <a:t>           Twin and the </a:t>
            </a:r>
            <a:r>
              <a:rPr lang="en-US" dirty="0" err="1"/>
              <a:t>Shenob</a:t>
            </a:r>
            <a:r>
              <a:rPr lang="en-US" dirty="0"/>
              <a:t> Brook (carries water out and flows into the </a:t>
            </a:r>
          </a:p>
          <a:p>
            <a:pPr marL="0" indent="0">
              <a:buNone/>
            </a:pPr>
            <a:r>
              <a:rPr lang="en-US" dirty="0"/>
              <a:t>           Housatonic River)</a:t>
            </a:r>
          </a:p>
          <a:p>
            <a:pPr marL="0" indent="0">
              <a:buNone/>
            </a:pPr>
            <a:r>
              <a:rPr lang="en-US" dirty="0"/>
              <a:t>     .     Impacts: Threatens, swimming, boating, fishing and ecosystem.</a:t>
            </a:r>
          </a:p>
          <a:p>
            <a:pPr marL="0" indent="0">
              <a:buNone/>
            </a:pPr>
            <a:r>
              <a:rPr lang="en-US" dirty="0"/>
              <a:t>     </a:t>
            </a:r>
          </a:p>
          <a:p>
            <a:pPr marL="0" indent="0">
              <a:buNone/>
            </a:pPr>
            <a:r>
              <a:rPr lang="en-US" dirty="0"/>
              <a:t>      Management now includes:</a:t>
            </a:r>
          </a:p>
          <a:p>
            <a:pPr marL="0" indent="0">
              <a:buNone/>
            </a:pPr>
            <a:endParaRPr lang="en-US" dirty="0"/>
          </a:p>
          <a:p>
            <a:pPr marL="0" indent="0">
              <a:buNone/>
            </a:pPr>
            <a:r>
              <a:rPr lang="en-US" dirty="0"/>
              <a:t>     .     Herbicide treatments</a:t>
            </a:r>
          </a:p>
          <a:p>
            <a:pPr marL="0" indent="0">
              <a:buNone/>
            </a:pPr>
            <a:r>
              <a:rPr lang="en-US" dirty="0"/>
              <a:t>     .     Diver surveys</a:t>
            </a:r>
          </a:p>
          <a:p>
            <a:pPr marL="0" indent="0">
              <a:buNone/>
            </a:pPr>
            <a:r>
              <a:rPr lang="en-US" dirty="0"/>
              <a:t>     .     Monitoring programs</a:t>
            </a:r>
          </a:p>
          <a:p>
            <a:pPr marL="0" indent="0">
              <a:buNone/>
            </a:pPr>
            <a:r>
              <a:rPr lang="en-US" dirty="0"/>
              <a:t>     .     Intensive lake management</a:t>
            </a:r>
          </a:p>
        </p:txBody>
      </p:sp>
    </p:spTree>
    <p:extLst>
      <p:ext uri="{BB962C8B-B14F-4D97-AF65-F5344CB8AC3E}">
        <p14:creationId xmlns:p14="http://schemas.microsoft.com/office/powerpoint/2010/main" val="17555741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B2BF6B-4C60-B7E8-05B1-9E63D265515F}"/>
              </a:ext>
            </a:extLst>
          </p:cNvPr>
          <p:cNvSpPr>
            <a:spLocks noGrp="1"/>
          </p:cNvSpPr>
          <p:nvPr>
            <p:ph type="title"/>
          </p:nvPr>
        </p:nvSpPr>
        <p:spPr>
          <a:xfrm>
            <a:off x="838200" y="365125"/>
            <a:ext cx="10515600" cy="907863"/>
          </a:xfrm>
        </p:spPr>
        <p:txBody>
          <a:bodyPr/>
          <a:lstStyle/>
          <a:p>
            <a:pPr algn="ctr"/>
            <a:r>
              <a:rPr lang="en-US" dirty="0"/>
              <a:t>Why This Presentation Matters</a:t>
            </a:r>
          </a:p>
        </p:txBody>
      </p:sp>
      <p:sp>
        <p:nvSpPr>
          <p:cNvPr id="3" name="Content Placeholder 2">
            <a:extLst>
              <a:ext uri="{FF2B5EF4-FFF2-40B4-BE49-F238E27FC236}">
                <a16:creationId xmlns:a16="http://schemas.microsoft.com/office/drawing/2014/main" id="{C6EAA753-BA46-5EFB-0F39-0DF21A38544D}"/>
              </a:ext>
            </a:extLst>
          </p:cNvPr>
          <p:cNvSpPr>
            <a:spLocks noGrp="1"/>
          </p:cNvSpPr>
          <p:nvPr>
            <p:ph idx="1"/>
          </p:nvPr>
        </p:nvSpPr>
        <p:spPr>
          <a:xfrm>
            <a:off x="838200" y="1272988"/>
            <a:ext cx="10515600" cy="4146505"/>
          </a:xfrm>
        </p:spPr>
        <p:txBody>
          <a:bodyPr>
            <a:normAutofit fontScale="77500" lnSpcReduction="20000"/>
          </a:bodyPr>
          <a:lstStyle/>
          <a:p>
            <a:pPr marL="0" indent="0">
              <a:buNone/>
            </a:pPr>
            <a:r>
              <a:rPr lang="en-US" dirty="0"/>
              <a:t> Many lakes in Connecticut are now dealing with serious invasive aquatic weed infestations.</a:t>
            </a:r>
          </a:p>
          <a:p>
            <a:pPr marL="0" indent="0">
              <a:buNone/>
            </a:pPr>
            <a:endParaRPr lang="en-US" dirty="0"/>
          </a:p>
          <a:p>
            <a:pPr marL="0" indent="0">
              <a:buNone/>
            </a:pPr>
            <a:r>
              <a:rPr lang="en-US" dirty="0"/>
              <a:t>Once these plants enter a lake:</a:t>
            </a:r>
          </a:p>
          <a:p>
            <a:pPr marL="0" indent="0">
              <a:buNone/>
            </a:pPr>
            <a:r>
              <a:rPr lang="en-US" dirty="0"/>
              <a:t>     .     They spread rapidly</a:t>
            </a:r>
          </a:p>
          <a:p>
            <a:pPr marL="0" indent="0">
              <a:buNone/>
            </a:pPr>
            <a:r>
              <a:rPr lang="en-US" dirty="0"/>
              <a:t>     .     They are extremely expensive to control</a:t>
            </a:r>
          </a:p>
          <a:p>
            <a:pPr marL="0" indent="0">
              <a:buNone/>
            </a:pPr>
            <a:r>
              <a:rPr lang="en-US" dirty="0"/>
              <a:t>     .     Eradication is rarely possible</a:t>
            </a:r>
          </a:p>
          <a:p>
            <a:pPr marL="0" indent="0">
              <a:buNone/>
            </a:pPr>
            <a:endParaRPr lang="en-US" dirty="0"/>
          </a:p>
          <a:p>
            <a:pPr marL="0" indent="0">
              <a:buNone/>
            </a:pPr>
            <a:r>
              <a:rPr lang="en-US" dirty="0"/>
              <a:t>Goal of tonight’s presentation:</a:t>
            </a:r>
          </a:p>
          <a:p>
            <a:pPr marL="0" indent="0">
              <a:buNone/>
            </a:pPr>
            <a:endParaRPr lang="en-US" dirty="0"/>
          </a:p>
          <a:p>
            <a:pPr marL="0" indent="0">
              <a:buNone/>
            </a:pPr>
            <a:r>
              <a:rPr lang="en-US" dirty="0"/>
              <a:t>Protect our lake before it becomes a problem serious enough to threaten the</a:t>
            </a:r>
          </a:p>
          <a:p>
            <a:pPr marL="0" indent="0">
              <a:buNone/>
            </a:pPr>
            <a:r>
              <a:rPr lang="en-US" dirty="0"/>
              <a:t>Very existence of Cedar Lake as a boating and swimming resource!</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9420641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24A6F-E867-1815-2556-BB5CE434416D}"/>
              </a:ext>
            </a:extLst>
          </p:cNvPr>
          <p:cNvSpPr>
            <a:spLocks noGrp="1"/>
          </p:cNvSpPr>
          <p:nvPr>
            <p:ph type="title"/>
          </p:nvPr>
        </p:nvSpPr>
        <p:spPr/>
        <p:txBody>
          <a:bodyPr/>
          <a:lstStyle/>
          <a:p>
            <a:pPr algn="ctr"/>
            <a:r>
              <a:rPr lang="en-US" dirty="0"/>
              <a:t>Twin Lake: Real Cost</a:t>
            </a:r>
          </a:p>
        </p:txBody>
      </p:sp>
      <p:sp>
        <p:nvSpPr>
          <p:cNvPr id="3" name="Content Placeholder 2">
            <a:extLst>
              <a:ext uri="{FF2B5EF4-FFF2-40B4-BE49-F238E27FC236}">
                <a16:creationId xmlns:a16="http://schemas.microsoft.com/office/drawing/2014/main" id="{5E19A977-FB6F-420A-F523-CBB4AB040E7E}"/>
              </a:ext>
            </a:extLst>
          </p:cNvPr>
          <p:cNvSpPr>
            <a:spLocks noGrp="1"/>
          </p:cNvSpPr>
          <p:nvPr>
            <p:ph idx="1"/>
          </p:nvPr>
        </p:nvSpPr>
        <p:spPr>
          <a:xfrm>
            <a:off x="838200" y="1371600"/>
            <a:ext cx="10515600" cy="4805363"/>
          </a:xfrm>
        </p:spPr>
        <p:txBody>
          <a:bodyPr>
            <a:normAutofit lnSpcReduction="10000"/>
          </a:bodyPr>
          <a:lstStyle/>
          <a:p>
            <a:pPr marL="0" indent="0">
              <a:buNone/>
            </a:pPr>
            <a:r>
              <a:rPr lang="en-US" dirty="0"/>
              <a:t>     After Hydrilla appeared:</a:t>
            </a:r>
          </a:p>
          <a:p>
            <a:pPr marL="0" indent="0">
              <a:buNone/>
            </a:pPr>
            <a:endParaRPr lang="en-US" dirty="0"/>
          </a:p>
          <a:p>
            <a:pPr marL="0" indent="0">
              <a:buNone/>
            </a:pPr>
            <a:r>
              <a:rPr lang="en-US" dirty="0"/>
              <a:t>     Annual management spending increased </a:t>
            </a:r>
          </a:p>
          <a:p>
            <a:pPr marL="0" indent="0">
              <a:buNone/>
            </a:pPr>
            <a:r>
              <a:rPr lang="en-US" dirty="0"/>
              <a:t>     from roughly $60,000.00 to nearly </a:t>
            </a:r>
          </a:p>
          <a:p>
            <a:pPr marL="0" indent="0">
              <a:buNone/>
            </a:pPr>
            <a:r>
              <a:rPr lang="en-US" dirty="0"/>
              <a:t>     $350,000.00  to $500,000.00 per year!!</a:t>
            </a:r>
          </a:p>
          <a:p>
            <a:pPr marL="0" indent="0">
              <a:buNone/>
            </a:pPr>
            <a:endParaRPr lang="en-US" dirty="0"/>
          </a:p>
          <a:p>
            <a:pPr marL="0" indent="0">
              <a:buNone/>
            </a:pPr>
            <a:r>
              <a:rPr lang="en-US" dirty="0"/>
              <a:t>     Additional Expenses:</a:t>
            </a:r>
          </a:p>
          <a:p>
            <a:pPr marL="0" indent="0">
              <a:buNone/>
            </a:pPr>
            <a:r>
              <a:rPr lang="en-US" dirty="0"/>
              <a:t>     .     Plant surveys  $65,000.00 per year</a:t>
            </a:r>
          </a:p>
          <a:p>
            <a:pPr marL="0" indent="0">
              <a:buNone/>
            </a:pPr>
            <a:r>
              <a:rPr lang="en-US" dirty="0"/>
              <a:t>     .     Herbicide treatment programs </a:t>
            </a:r>
          </a:p>
          <a:p>
            <a:pPr marL="0" indent="0">
              <a:buNone/>
            </a:pPr>
            <a:r>
              <a:rPr lang="en-US" dirty="0"/>
              <a:t>     .     Monitoring and scientific studies</a:t>
            </a:r>
          </a:p>
        </p:txBody>
      </p:sp>
      <p:pic>
        <p:nvPicPr>
          <p:cNvPr id="5" name="Picture 4">
            <a:extLst>
              <a:ext uri="{FF2B5EF4-FFF2-40B4-BE49-F238E27FC236}">
                <a16:creationId xmlns:a16="http://schemas.microsoft.com/office/drawing/2014/main" id="{44051AFF-E2FF-38C7-206A-04B773BC44A9}"/>
              </a:ext>
            </a:extLst>
          </p:cNvPr>
          <p:cNvPicPr>
            <a:picLocks noChangeAspect="1"/>
          </p:cNvPicPr>
          <p:nvPr/>
        </p:nvPicPr>
        <p:blipFill>
          <a:blip r:embed="rId2"/>
          <a:stretch>
            <a:fillRect/>
          </a:stretch>
        </p:blipFill>
        <p:spPr>
          <a:xfrm>
            <a:off x="7925707" y="1690687"/>
            <a:ext cx="3128736" cy="1763851"/>
          </a:xfrm>
          <a:prstGeom prst="rect">
            <a:avLst/>
          </a:prstGeom>
        </p:spPr>
      </p:pic>
      <p:pic>
        <p:nvPicPr>
          <p:cNvPr id="7" name="Picture 6">
            <a:extLst>
              <a:ext uri="{FF2B5EF4-FFF2-40B4-BE49-F238E27FC236}">
                <a16:creationId xmlns:a16="http://schemas.microsoft.com/office/drawing/2014/main" id="{61A9937D-A00D-729E-3273-178C769FED6B}"/>
              </a:ext>
            </a:extLst>
          </p:cNvPr>
          <p:cNvPicPr>
            <a:picLocks noChangeAspect="1"/>
          </p:cNvPicPr>
          <p:nvPr/>
        </p:nvPicPr>
        <p:blipFill>
          <a:blip r:embed="rId3"/>
          <a:stretch>
            <a:fillRect/>
          </a:stretch>
        </p:blipFill>
        <p:spPr>
          <a:xfrm>
            <a:off x="7925707" y="3774281"/>
            <a:ext cx="3128735" cy="2078211"/>
          </a:xfrm>
          <a:prstGeom prst="rect">
            <a:avLst/>
          </a:prstGeom>
        </p:spPr>
      </p:pic>
    </p:spTree>
    <p:extLst>
      <p:ext uri="{BB962C8B-B14F-4D97-AF65-F5344CB8AC3E}">
        <p14:creationId xmlns:p14="http://schemas.microsoft.com/office/powerpoint/2010/main" val="27335761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1A648-02AD-85A8-3E65-ED33931B9A77}"/>
              </a:ext>
            </a:extLst>
          </p:cNvPr>
          <p:cNvSpPr>
            <a:spLocks noGrp="1"/>
          </p:cNvSpPr>
          <p:nvPr>
            <p:ph type="title"/>
          </p:nvPr>
        </p:nvSpPr>
        <p:spPr/>
        <p:txBody>
          <a:bodyPr/>
          <a:lstStyle/>
          <a:p>
            <a:pPr algn="ctr"/>
            <a:r>
              <a:rPr lang="en-US" dirty="0"/>
              <a:t>Local Case Studies- Coventry Lake</a:t>
            </a:r>
          </a:p>
        </p:txBody>
      </p:sp>
      <p:sp>
        <p:nvSpPr>
          <p:cNvPr id="3" name="Content Placeholder 2">
            <a:extLst>
              <a:ext uri="{FF2B5EF4-FFF2-40B4-BE49-F238E27FC236}">
                <a16:creationId xmlns:a16="http://schemas.microsoft.com/office/drawing/2014/main" id="{87A0E7DE-9EE4-AA52-C689-E081B7C50756}"/>
              </a:ext>
            </a:extLst>
          </p:cNvPr>
          <p:cNvSpPr>
            <a:spLocks noGrp="1"/>
          </p:cNvSpPr>
          <p:nvPr>
            <p:ph idx="1"/>
          </p:nvPr>
        </p:nvSpPr>
        <p:spPr>
          <a:xfrm>
            <a:off x="838200" y="1825625"/>
            <a:ext cx="10515600" cy="4667250"/>
          </a:xfrm>
        </p:spPr>
        <p:txBody>
          <a:bodyPr>
            <a:normAutofit lnSpcReduction="10000"/>
          </a:bodyPr>
          <a:lstStyle/>
          <a:p>
            <a:pPr marL="0" indent="0">
              <a:buNone/>
            </a:pPr>
            <a:r>
              <a:rPr lang="en-US" dirty="0"/>
              <a:t>     .     Hydrilla first detected in 2016</a:t>
            </a:r>
          </a:p>
          <a:p>
            <a:pPr marL="0" indent="0">
              <a:buNone/>
            </a:pPr>
            <a:r>
              <a:rPr lang="en-US" dirty="0"/>
              <a:t>            The state launched a multi-year eradication</a:t>
            </a:r>
          </a:p>
          <a:p>
            <a:pPr marL="0" indent="0">
              <a:buNone/>
            </a:pPr>
            <a:r>
              <a:rPr lang="en-US" dirty="0"/>
              <a:t>             program costing millions of dollars.</a:t>
            </a:r>
          </a:p>
          <a:p>
            <a:pPr marL="0" indent="0">
              <a:buNone/>
            </a:pPr>
            <a:endParaRPr lang="en-US" dirty="0"/>
          </a:p>
          <a:p>
            <a:pPr marL="0" indent="0">
              <a:buNone/>
            </a:pPr>
            <a:r>
              <a:rPr lang="en-US" dirty="0"/>
              <a:t>     Hydrilla management includes:</a:t>
            </a:r>
          </a:p>
          <a:p>
            <a:pPr marL="0" indent="0">
              <a:buNone/>
            </a:pPr>
            <a:endParaRPr lang="en-US" dirty="0"/>
          </a:p>
          <a:p>
            <a:pPr marL="0" indent="0">
              <a:buNone/>
            </a:pPr>
            <a:r>
              <a:rPr lang="en-US" dirty="0"/>
              <a:t>     .     Herbicide treatment programs</a:t>
            </a:r>
          </a:p>
          <a:p>
            <a:pPr marL="0" indent="0">
              <a:buNone/>
            </a:pPr>
            <a:r>
              <a:rPr lang="en-US" dirty="0"/>
              <a:t>     .     Sediment tuber monitoring</a:t>
            </a:r>
          </a:p>
          <a:p>
            <a:pPr marL="0" indent="0">
              <a:buNone/>
            </a:pPr>
            <a:r>
              <a:rPr lang="en-US" dirty="0"/>
              <a:t>     .     Ongoing plant surveys</a:t>
            </a:r>
          </a:p>
          <a:p>
            <a:pPr marL="0" indent="0">
              <a:buNone/>
            </a:pPr>
            <a:r>
              <a:rPr lang="en-US" dirty="0"/>
              <a:t>     Estimated annual treatment costs: $100,000.00! </a:t>
            </a:r>
          </a:p>
        </p:txBody>
      </p:sp>
      <p:pic>
        <p:nvPicPr>
          <p:cNvPr id="5" name="Picture 4">
            <a:extLst>
              <a:ext uri="{FF2B5EF4-FFF2-40B4-BE49-F238E27FC236}">
                <a16:creationId xmlns:a16="http://schemas.microsoft.com/office/drawing/2014/main" id="{6220CE88-21F2-4783-9ACD-17CB2B3173E2}"/>
              </a:ext>
            </a:extLst>
          </p:cNvPr>
          <p:cNvPicPr>
            <a:picLocks noChangeAspect="1"/>
          </p:cNvPicPr>
          <p:nvPr/>
        </p:nvPicPr>
        <p:blipFill>
          <a:blip r:embed="rId2"/>
          <a:stretch>
            <a:fillRect/>
          </a:stretch>
        </p:blipFill>
        <p:spPr>
          <a:xfrm>
            <a:off x="8665028" y="3529262"/>
            <a:ext cx="2084614" cy="2239030"/>
          </a:xfrm>
          <a:prstGeom prst="rect">
            <a:avLst/>
          </a:prstGeom>
        </p:spPr>
      </p:pic>
      <p:pic>
        <p:nvPicPr>
          <p:cNvPr id="7" name="Picture 6">
            <a:extLst>
              <a:ext uri="{FF2B5EF4-FFF2-40B4-BE49-F238E27FC236}">
                <a16:creationId xmlns:a16="http://schemas.microsoft.com/office/drawing/2014/main" id="{C9F8B929-8FFC-FE6A-BD3C-2022C9161848}"/>
              </a:ext>
            </a:extLst>
          </p:cNvPr>
          <p:cNvPicPr>
            <a:picLocks noChangeAspect="1"/>
          </p:cNvPicPr>
          <p:nvPr/>
        </p:nvPicPr>
        <p:blipFill>
          <a:blip r:embed="rId3"/>
          <a:stretch>
            <a:fillRect/>
          </a:stretch>
        </p:blipFill>
        <p:spPr>
          <a:xfrm>
            <a:off x="8724900" y="1865582"/>
            <a:ext cx="1953986" cy="1663680"/>
          </a:xfrm>
          <a:prstGeom prst="rect">
            <a:avLst/>
          </a:prstGeom>
        </p:spPr>
      </p:pic>
    </p:spTree>
    <p:extLst>
      <p:ext uri="{BB962C8B-B14F-4D97-AF65-F5344CB8AC3E}">
        <p14:creationId xmlns:p14="http://schemas.microsoft.com/office/powerpoint/2010/main" val="15140349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6F4C8E-BF64-EBF7-3677-A7F500F820D6}"/>
              </a:ext>
            </a:extLst>
          </p:cNvPr>
          <p:cNvSpPr>
            <a:spLocks noGrp="1"/>
          </p:cNvSpPr>
          <p:nvPr>
            <p:ph type="title"/>
          </p:nvPr>
        </p:nvSpPr>
        <p:spPr/>
        <p:txBody>
          <a:bodyPr/>
          <a:lstStyle/>
          <a:p>
            <a:pPr algn="ctr"/>
            <a:r>
              <a:rPr lang="en-US" dirty="0"/>
              <a:t>Local Case Studies – Lake </a:t>
            </a:r>
            <a:r>
              <a:rPr lang="en-US" dirty="0" err="1"/>
              <a:t>Quassapaug</a:t>
            </a:r>
            <a:endParaRPr lang="en-US" dirty="0"/>
          </a:p>
        </p:txBody>
      </p:sp>
      <p:sp>
        <p:nvSpPr>
          <p:cNvPr id="3" name="Content Placeholder 2">
            <a:extLst>
              <a:ext uri="{FF2B5EF4-FFF2-40B4-BE49-F238E27FC236}">
                <a16:creationId xmlns:a16="http://schemas.microsoft.com/office/drawing/2014/main" id="{D1EE955D-448B-00C6-3601-376ED4D0817F}"/>
              </a:ext>
            </a:extLst>
          </p:cNvPr>
          <p:cNvSpPr>
            <a:spLocks noGrp="1"/>
          </p:cNvSpPr>
          <p:nvPr>
            <p:ph idx="1"/>
          </p:nvPr>
        </p:nvSpPr>
        <p:spPr>
          <a:xfrm>
            <a:off x="838200" y="1454727"/>
            <a:ext cx="10515600" cy="5038148"/>
          </a:xfrm>
        </p:spPr>
        <p:txBody>
          <a:bodyPr>
            <a:normAutofit fontScale="92500" lnSpcReduction="20000"/>
          </a:bodyPr>
          <a:lstStyle/>
          <a:p>
            <a:pPr marL="0" indent="0">
              <a:buNone/>
            </a:pPr>
            <a:r>
              <a:rPr lang="en-US" dirty="0"/>
              <a:t>Watermilfoil first appeared 2014</a:t>
            </a:r>
          </a:p>
          <a:p>
            <a:pPr marL="0" indent="0">
              <a:buNone/>
            </a:pPr>
            <a:r>
              <a:rPr lang="en-US" dirty="0"/>
              <a:t>2014-2022 primary method to treat was through suction harvesting</a:t>
            </a:r>
          </a:p>
          <a:p>
            <a:pPr marL="0" indent="0">
              <a:buNone/>
            </a:pPr>
            <a:r>
              <a:rPr lang="en-US" dirty="0"/>
              <a:t>      .   several boats maned with divers hand removal/6-8 weeks</a:t>
            </a:r>
          </a:p>
          <a:p>
            <a:pPr marL="0" indent="0">
              <a:buNone/>
            </a:pPr>
            <a:r>
              <a:rPr lang="en-US" dirty="0"/>
              <a:t>2022 Significant increase in Milfoil/parts of the lake are non swimmable</a:t>
            </a:r>
          </a:p>
          <a:p>
            <a:pPr marL="0" indent="0">
              <a:buNone/>
            </a:pPr>
            <a:r>
              <a:rPr lang="en-US" dirty="0"/>
              <a:t>           non navigable by boat, kayak or paddleboard.</a:t>
            </a:r>
          </a:p>
          <a:p>
            <a:pPr marL="0" indent="0">
              <a:buNone/>
            </a:pPr>
            <a:r>
              <a:rPr lang="en-US" dirty="0"/>
              <a:t>     .     Suction Harvesting $67,000.00</a:t>
            </a:r>
          </a:p>
          <a:p>
            <a:pPr marL="0" indent="0">
              <a:buNone/>
            </a:pPr>
            <a:r>
              <a:rPr lang="en-US" dirty="0"/>
              <a:t>2023 High levels of Milfoil</a:t>
            </a:r>
          </a:p>
          <a:p>
            <a:pPr marL="0" indent="0">
              <a:buNone/>
            </a:pPr>
            <a:r>
              <a:rPr lang="en-US" dirty="0"/>
              <a:t>      .     Switch to Herbicide treatments $1,500 per acre (296 acres)</a:t>
            </a:r>
          </a:p>
          <a:p>
            <a:pPr marL="0" indent="0">
              <a:buNone/>
            </a:pPr>
            <a:r>
              <a:rPr lang="en-US" dirty="0"/>
              <a:t>2024-2025 </a:t>
            </a:r>
          </a:p>
          <a:p>
            <a:pPr marL="0" indent="0">
              <a:buNone/>
            </a:pPr>
            <a:r>
              <a:rPr lang="en-US" dirty="0"/>
              <a:t>      .    Herbicide Treatments - $50,000 to $70,000. annually</a:t>
            </a:r>
          </a:p>
          <a:p>
            <a:pPr marL="0" indent="0">
              <a:buNone/>
            </a:pPr>
            <a:endParaRPr lang="en-US" dirty="0"/>
          </a:p>
          <a:p>
            <a:pPr marL="0" indent="0">
              <a:buNone/>
            </a:pPr>
            <a:r>
              <a:rPr lang="en-US" b="1" dirty="0"/>
              <a:t>Private lake – No outside state or federal subsidies</a:t>
            </a:r>
          </a:p>
        </p:txBody>
      </p:sp>
    </p:spTree>
    <p:extLst>
      <p:ext uri="{BB962C8B-B14F-4D97-AF65-F5344CB8AC3E}">
        <p14:creationId xmlns:p14="http://schemas.microsoft.com/office/powerpoint/2010/main" val="5006304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6C745A-B152-BF58-7A00-5BE008AD4791}"/>
              </a:ext>
            </a:extLst>
          </p:cNvPr>
          <p:cNvSpPr>
            <a:spLocks noGrp="1"/>
          </p:cNvSpPr>
          <p:nvPr>
            <p:ph type="title"/>
          </p:nvPr>
        </p:nvSpPr>
        <p:spPr>
          <a:xfrm>
            <a:off x="838200" y="365126"/>
            <a:ext cx="10515600" cy="727694"/>
          </a:xfrm>
        </p:spPr>
        <p:txBody>
          <a:bodyPr/>
          <a:lstStyle/>
          <a:p>
            <a:pPr algn="ctr"/>
            <a:r>
              <a:rPr lang="en-US" dirty="0"/>
              <a:t>Local Case Studies- CT River</a:t>
            </a:r>
          </a:p>
        </p:txBody>
      </p:sp>
      <p:sp>
        <p:nvSpPr>
          <p:cNvPr id="3" name="Content Placeholder 2">
            <a:extLst>
              <a:ext uri="{FF2B5EF4-FFF2-40B4-BE49-F238E27FC236}">
                <a16:creationId xmlns:a16="http://schemas.microsoft.com/office/drawing/2014/main" id="{85C0E3CD-753C-D4D2-C674-D44C9B81E977}"/>
              </a:ext>
            </a:extLst>
          </p:cNvPr>
          <p:cNvSpPr>
            <a:spLocks noGrp="1"/>
          </p:cNvSpPr>
          <p:nvPr>
            <p:ph idx="1"/>
          </p:nvPr>
        </p:nvSpPr>
        <p:spPr>
          <a:xfrm>
            <a:off x="838200" y="1092820"/>
            <a:ext cx="10515600" cy="5520251"/>
          </a:xfrm>
        </p:spPr>
        <p:txBody>
          <a:bodyPr/>
          <a:lstStyle/>
          <a:p>
            <a:pPr marL="0" indent="0">
              <a:buNone/>
            </a:pPr>
            <a:r>
              <a:rPr lang="en-US" dirty="0"/>
              <a:t>     .     Infested since 2016; now 70+ miles, 200 + acres affected.</a:t>
            </a:r>
          </a:p>
          <a:p>
            <a:pPr marL="0" indent="0">
              <a:buNone/>
            </a:pPr>
            <a:r>
              <a:rPr lang="en-US" dirty="0"/>
              <a:t>     .     Impacts: Dense mats harm fisheries, block marinas, impeding </a:t>
            </a:r>
          </a:p>
          <a:p>
            <a:pPr marL="0" indent="0">
              <a:buNone/>
            </a:pPr>
            <a:r>
              <a:rPr lang="en-US" dirty="0"/>
              <a:t>           recreational use.</a:t>
            </a:r>
          </a:p>
          <a:p>
            <a:pPr marL="0" indent="0">
              <a:buNone/>
            </a:pPr>
            <a:r>
              <a:rPr lang="en-US" dirty="0"/>
              <a:t>     In 2023 the Army Corp of Engineers spent $6 million.</a:t>
            </a:r>
          </a:p>
          <a:p>
            <a:pPr marL="0" indent="0">
              <a:buNone/>
            </a:pPr>
            <a:r>
              <a:rPr lang="en-US" dirty="0"/>
              <a:t>     in 2024 the Army Corp of Engineers spent $5 million.</a:t>
            </a:r>
          </a:p>
          <a:p>
            <a:pPr marL="0" indent="0">
              <a:buNone/>
            </a:pPr>
            <a:r>
              <a:rPr lang="en-US" dirty="0"/>
              <a:t>     Early 2025 efforts were largely scaled back do to cuts in</a:t>
            </a:r>
          </a:p>
          <a:p>
            <a:pPr marL="0" indent="0">
              <a:buNone/>
            </a:pPr>
            <a:r>
              <a:rPr lang="en-US" dirty="0"/>
              <a:t>     Federal funding.</a:t>
            </a:r>
          </a:p>
        </p:txBody>
      </p:sp>
      <p:pic>
        <p:nvPicPr>
          <p:cNvPr id="5" name="Picture 4">
            <a:extLst>
              <a:ext uri="{FF2B5EF4-FFF2-40B4-BE49-F238E27FC236}">
                <a16:creationId xmlns:a16="http://schemas.microsoft.com/office/drawing/2014/main" id="{63396D70-B92B-847A-E2BE-614FD97DC167}"/>
              </a:ext>
            </a:extLst>
          </p:cNvPr>
          <p:cNvPicPr>
            <a:picLocks noChangeAspect="1"/>
          </p:cNvPicPr>
          <p:nvPr/>
        </p:nvPicPr>
        <p:blipFill>
          <a:blip r:embed="rId2"/>
          <a:stretch>
            <a:fillRect/>
          </a:stretch>
        </p:blipFill>
        <p:spPr>
          <a:xfrm>
            <a:off x="4365625" y="4304369"/>
            <a:ext cx="3460750" cy="2298746"/>
          </a:xfrm>
          <a:prstGeom prst="rect">
            <a:avLst/>
          </a:prstGeom>
        </p:spPr>
      </p:pic>
      <p:pic>
        <p:nvPicPr>
          <p:cNvPr id="7" name="Picture 6">
            <a:extLst>
              <a:ext uri="{FF2B5EF4-FFF2-40B4-BE49-F238E27FC236}">
                <a16:creationId xmlns:a16="http://schemas.microsoft.com/office/drawing/2014/main" id="{B4E8706D-6F34-1A3C-3706-57E8105259D3}"/>
              </a:ext>
            </a:extLst>
          </p:cNvPr>
          <p:cNvPicPr>
            <a:picLocks noChangeAspect="1"/>
          </p:cNvPicPr>
          <p:nvPr/>
        </p:nvPicPr>
        <p:blipFill>
          <a:blip r:embed="rId3"/>
          <a:stretch>
            <a:fillRect/>
          </a:stretch>
        </p:blipFill>
        <p:spPr>
          <a:xfrm>
            <a:off x="7984670" y="4327751"/>
            <a:ext cx="3047093" cy="2285320"/>
          </a:xfrm>
          <a:prstGeom prst="rect">
            <a:avLst/>
          </a:prstGeom>
        </p:spPr>
      </p:pic>
    </p:spTree>
    <p:extLst>
      <p:ext uri="{BB962C8B-B14F-4D97-AF65-F5344CB8AC3E}">
        <p14:creationId xmlns:p14="http://schemas.microsoft.com/office/powerpoint/2010/main" val="4581949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DB1FA8-2F30-2A03-1970-1EA403D6FD23}"/>
              </a:ext>
            </a:extLst>
          </p:cNvPr>
          <p:cNvSpPr>
            <a:spLocks noGrp="1"/>
          </p:cNvSpPr>
          <p:nvPr>
            <p:ph type="title"/>
          </p:nvPr>
        </p:nvSpPr>
        <p:spPr>
          <a:xfrm>
            <a:off x="838200" y="365126"/>
            <a:ext cx="10515600" cy="889934"/>
          </a:xfrm>
        </p:spPr>
        <p:txBody>
          <a:bodyPr/>
          <a:lstStyle/>
          <a:p>
            <a:pPr algn="ctr"/>
            <a:r>
              <a:rPr lang="en-US" dirty="0"/>
              <a:t>Local Case Studies-Other CT Lakes</a:t>
            </a:r>
          </a:p>
        </p:txBody>
      </p:sp>
      <p:graphicFrame>
        <p:nvGraphicFramePr>
          <p:cNvPr id="7" name="Content Placeholder 6">
            <a:extLst>
              <a:ext uri="{FF2B5EF4-FFF2-40B4-BE49-F238E27FC236}">
                <a16:creationId xmlns:a16="http://schemas.microsoft.com/office/drawing/2014/main" id="{2ED99E30-6ECB-48C7-E7EC-029BB24790BF}"/>
              </a:ext>
            </a:extLst>
          </p:cNvPr>
          <p:cNvGraphicFramePr>
            <a:graphicFrameLocks noGrp="1"/>
          </p:cNvGraphicFramePr>
          <p:nvPr>
            <p:ph idx="1"/>
            <p:extLst>
              <p:ext uri="{D42A27DB-BD31-4B8C-83A1-F6EECF244321}">
                <p14:modId xmlns:p14="http://schemas.microsoft.com/office/powerpoint/2010/main" val="521307033"/>
              </p:ext>
            </p:extLst>
          </p:nvPr>
        </p:nvGraphicFramePr>
        <p:xfrm>
          <a:off x="838200" y="3405029"/>
          <a:ext cx="10515600" cy="1192530"/>
        </p:xfrm>
        <a:graphic>
          <a:graphicData uri="http://schemas.openxmlformats.org/drawingml/2006/table">
            <a:tbl>
              <a:tblPr firstRow="1" firstCol="1" bandRow="1">
                <a:tableStyleId>{5C22544A-7EE6-4342-B048-85BDC9FD1C3A}</a:tableStyleId>
              </a:tblPr>
              <a:tblGrid>
                <a:gridCol w="2628900">
                  <a:extLst>
                    <a:ext uri="{9D8B030D-6E8A-4147-A177-3AD203B41FA5}">
                      <a16:colId xmlns:a16="http://schemas.microsoft.com/office/drawing/2014/main" val="1247654302"/>
                    </a:ext>
                  </a:extLst>
                </a:gridCol>
                <a:gridCol w="2628900">
                  <a:extLst>
                    <a:ext uri="{9D8B030D-6E8A-4147-A177-3AD203B41FA5}">
                      <a16:colId xmlns:a16="http://schemas.microsoft.com/office/drawing/2014/main" val="2308807052"/>
                    </a:ext>
                  </a:extLst>
                </a:gridCol>
                <a:gridCol w="2628900">
                  <a:extLst>
                    <a:ext uri="{9D8B030D-6E8A-4147-A177-3AD203B41FA5}">
                      <a16:colId xmlns:a16="http://schemas.microsoft.com/office/drawing/2014/main" val="3897828802"/>
                    </a:ext>
                  </a:extLst>
                </a:gridCol>
                <a:gridCol w="2628900">
                  <a:extLst>
                    <a:ext uri="{9D8B030D-6E8A-4147-A177-3AD203B41FA5}">
                      <a16:colId xmlns:a16="http://schemas.microsoft.com/office/drawing/2014/main" val="2726752686"/>
                    </a:ext>
                  </a:extLst>
                </a:gridCol>
              </a:tblGrid>
              <a:tr h="0">
                <a:tc>
                  <a:txBody>
                    <a:bodyPr/>
                    <a:lstStyle/>
                    <a:p>
                      <a:pPr marL="0" marR="0" algn="ctr">
                        <a:spcBef>
                          <a:spcPts val="0"/>
                        </a:spcBef>
                        <a:spcAft>
                          <a:spcPts val="0"/>
                        </a:spcAft>
                      </a:pPr>
                      <a:r>
                        <a:rPr lang="en-US" sz="1200" kern="0">
                          <a:effectLst/>
                        </a:rPr>
                        <a:t>Lake</a:t>
                      </a:r>
                      <a:endParaRPr lang="en-US"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spcBef>
                          <a:spcPts val="0"/>
                        </a:spcBef>
                        <a:spcAft>
                          <a:spcPts val="0"/>
                        </a:spcAft>
                      </a:pPr>
                      <a:r>
                        <a:rPr lang="en-US" sz="1200" kern="0">
                          <a:effectLst/>
                        </a:rPr>
                        <a:t>Invasive</a:t>
                      </a:r>
                      <a:endParaRPr lang="en-US"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spcBef>
                          <a:spcPts val="0"/>
                        </a:spcBef>
                        <a:spcAft>
                          <a:spcPts val="0"/>
                        </a:spcAft>
                      </a:pPr>
                      <a:r>
                        <a:rPr lang="en-US" sz="1200" kern="0">
                          <a:effectLst/>
                        </a:rPr>
                        <a:t>Key Issues</a:t>
                      </a:r>
                      <a:endParaRPr lang="en-US"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spcBef>
                          <a:spcPts val="0"/>
                        </a:spcBef>
                        <a:spcAft>
                          <a:spcPts val="0"/>
                        </a:spcAft>
                      </a:pPr>
                      <a:r>
                        <a:rPr lang="en-US" sz="1200" kern="0">
                          <a:effectLst/>
                        </a:rPr>
                        <a:t>Lessons</a:t>
                      </a:r>
                      <a:endParaRPr lang="en-US"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908332124"/>
                  </a:ext>
                </a:extLst>
              </a:tr>
              <a:tr h="0">
                <a:tc>
                  <a:txBody>
                    <a:bodyPr/>
                    <a:lstStyle/>
                    <a:p>
                      <a:pPr marL="0" marR="0">
                        <a:spcBef>
                          <a:spcPts val="0"/>
                        </a:spcBef>
                        <a:spcAft>
                          <a:spcPts val="0"/>
                        </a:spcAft>
                      </a:pPr>
                      <a:r>
                        <a:rPr lang="en-US" sz="1200" kern="0">
                          <a:effectLst/>
                        </a:rPr>
                        <a:t>Candlewood Lake</a:t>
                      </a:r>
                      <a:endParaRPr lang="en-US"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spcBef>
                          <a:spcPts val="0"/>
                        </a:spcBef>
                        <a:spcAft>
                          <a:spcPts val="0"/>
                        </a:spcAft>
                      </a:pPr>
                      <a:r>
                        <a:rPr lang="en-US" sz="1200" kern="0" dirty="0">
                          <a:effectLst/>
                        </a:rPr>
                        <a:t>Milfoil (1970’s)</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spcBef>
                          <a:spcPts val="0"/>
                        </a:spcBef>
                        <a:spcAft>
                          <a:spcPts val="0"/>
                        </a:spcAft>
                      </a:pPr>
                      <a:r>
                        <a:rPr lang="en-US" sz="1200" kern="0">
                          <a:effectLst/>
                        </a:rPr>
                        <a:t>Dense growth clogged infrastructure; herbicides reduced it.</a:t>
                      </a:r>
                      <a:endParaRPr lang="en-US"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spcBef>
                          <a:spcPts val="0"/>
                        </a:spcBef>
                        <a:spcAft>
                          <a:spcPts val="0"/>
                        </a:spcAft>
                      </a:pPr>
                      <a:r>
                        <a:rPr lang="en-US" sz="1200" kern="0">
                          <a:effectLst/>
                        </a:rPr>
                        <a:t>Annual monitoring prevents rebound.</a:t>
                      </a:r>
                      <a:endParaRPr lang="en-US"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3102155115"/>
                  </a:ext>
                </a:extLst>
              </a:tr>
              <a:tr h="0">
                <a:tc>
                  <a:txBody>
                    <a:bodyPr/>
                    <a:lstStyle/>
                    <a:p>
                      <a:pPr marL="0" marR="0">
                        <a:spcBef>
                          <a:spcPts val="0"/>
                        </a:spcBef>
                        <a:spcAft>
                          <a:spcPts val="0"/>
                        </a:spcAft>
                      </a:pPr>
                      <a:r>
                        <a:rPr lang="en-US" sz="1200" kern="0">
                          <a:effectLst/>
                        </a:rPr>
                        <a:t>Lake Bashan</a:t>
                      </a:r>
                      <a:endParaRPr lang="en-US"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spcBef>
                          <a:spcPts val="0"/>
                        </a:spcBef>
                        <a:spcAft>
                          <a:spcPts val="0"/>
                        </a:spcAft>
                      </a:pPr>
                      <a:r>
                        <a:rPr lang="en-US" sz="1200" kern="0" dirty="0">
                          <a:effectLst/>
                        </a:rPr>
                        <a:t>Hydrilla (2023)</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spcBef>
                          <a:spcPts val="0"/>
                        </a:spcBef>
                        <a:spcAft>
                          <a:spcPts val="0"/>
                        </a:spcAft>
                      </a:pPr>
                      <a:r>
                        <a:rPr lang="en-US" sz="1200" kern="0">
                          <a:effectLst/>
                        </a:rPr>
                        <a:t>Rapid spread from fragments.</a:t>
                      </a:r>
                      <a:endParaRPr lang="en-US"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spcBef>
                          <a:spcPts val="0"/>
                        </a:spcBef>
                        <a:spcAft>
                          <a:spcPts val="0"/>
                        </a:spcAft>
                      </a:pPr>
                      <a:r>
                        <a:rPr lang="en-US" sz="1200" kern="0">
                          <a:effectLst/>
                        </a:rPr>
                        <a:t>Early intervention critical.</a:t>
                      </a:r>
                      <a:endParaRPr lang="en-US"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855139235"/>
                  </a:ext>
                </a:extLst>
              </a:tr>
              <a:tr h="0">
                <a:tc>
                  <a:txBody>
                    <a:bodyPr/>
                    <a:lstStyle/>
                    <a:p>
                      <a:pPr marL="0" marR="0">
                        <a:spcBef>
                          <a:spcPts val="0"/>
                        </a:spcBef>
                        <a:spcAft>
                          <a:spcPts val="0"/>
                        </a:spcAft>
                      </a:pPr>
                      <a:r>
                        <a:rPr lang="en-US" sz="1200" kern="0">
                          <a:effectLst/>
                        </a:rPr>
                        <a:t>Lake Zoar/Lillinonah</a:t>
                      </a:r>
                      <a:endParaRPr lang="en-US"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spcBef>
                          <a:spcPts val="0"/>
                        </a:spcBef>
                        <a:spcAft>
                          <a:spcPts val="0"/>
                        </a:spcAft>
                      </a:pPr>
                      <a:r>
                        <a:rPr lang="en-US" sz="1200" kern="0" dirty="0">
                          <a:effectLst/>
                        </a:rPr>
                        <a:t>Hydrilla (2024)</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spcBef>
                          <a:spcPts val="0"/>
                        </a:spcBef>
                        <a:spcAft>
                          <a:spcPts val="0"/>
                        </a:spcAft>
                      </a:pPr>
                      <a:r>
                        <a:rPr lang="en-US" sz="1200" kern="0">
                          <a:effectLst/>
                        </a:rPr>
                        <a:t>Affects boating; property value drops.</a:t>
                      </a:r>
                      <a:endParaRPr lang="en-US"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spcBef>
                          <a:spcPts val="0"/>
                        </a:spcBef>
                        <a:spcAft>
                          <a:spcPts val="0"/>
                        </a:spcAft>
                      </a:pPr>
                      <a:r>
                        <a:rPr lang="en-US" sz="1200" kern="0">
                          <a:effectLst/>
                        </a:rPr>
                        <a:t>Community boat inspections help.</a:t>
                      </a:r>
                      <a:endParaRPr lang="en-US"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3851734936"/>
                  </a:ext>
                </a:extLst>
              </a:tr>
              <a:tr h="0">
                <a:tc>
                  <a:txBody>
                    <a:bodyPr/>
                    <a:lstStyle/>
                    <a:p>
                      <a:pPr marL="0" marR="0">
                        <a:spcBef>
                          <a:spcPts val="0"/>
                        </a:spcBef>
                        <a:spcAft>
                          <a:spcPts val="0"/>
                        </a:spcAft>
                      </a:pPr>
                      <a:r>
                        <a:rPr lang="en-US" sz="1200" kern="0">
                          <a:effectLst/>
                        </a:rPr>
                        <a:t>Gardner Lake</a:t>
                      </a:r>
                      <a:endParaRPr lang="en-US"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spcBef>
                          <a:spcPts val="0"/>
                        </a:spcBef>
                        <a:spcAft>
                          <a:spcPts val="0"/>
                        </a:spcAft>
                      </a:pPr>
                      <a:r>
                        <a:rPr lang="en-US" sz="1200" kern="0" dirty="0">
                          <a:effectLst/>
                        </a:rPr>
                        <a:t>Hydrilla (2023)</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spcBef>
                          <a:spcPts val="0"/>
                        </a:spcBef>
                        <a:spcAft>
                          <a:spcPts val="0"/>
                        </a:spcAft>
                      </a:pPr>
                      <a:r>
                        <a:rPr lang="en-US" sz="1200" kern="0">
                          <a:effectLst/>
                        </a:rPr>
                        <a:t>Spread in 1.5 months; harms fishing.</a:t>
                      </a:r>
                      <a:endParaRPr lang="en-US"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spcBef>
                          <a:spcPts val="0"/>
                        </a:spcBef>
                        <a:spcAft>
                          <a:spcPts val="0"/>
                        </a:spcAft>
                      </a:pPr>
                      <a:r>
                        <a:rPr lang="en-US" sz="1200" kern="0" dirty="0">
                          <a:effectLst/>
                        </a:rPr>
                        <a:t>Urgent state aid requested.</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231723633"/>
                  </a:ext>
                </a:extLst>
              </a:tr>
            </a:tbl>
          </a:graphicData>
        </a:graphic>
      </p:graphicFrame>
      <p:sp>
        <p:nvSpPr>
          <p:cNvPr id="8" name="Rectangle 1">
            <a:extLst>
              <a:ext uri="{FF2B5EF4-FFF2-40B4-BE49-F238E27FC236}">
                <a16:creationId xmlns:a16="http://schemas.microsoft.com/office/drawing/2014/main" id="{1B3927C2-5CD7-0338-4307-A5028541FABC}"/>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Local Case Studies – Other CT Lakes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7051302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F34FD-7B30-EB98-B60E-167A740BAF11}"/>
              </a:ext>
            </a:extLst>
          </p:cNvPr>
          <p:cNvSpPr>
            <a:spLocks noGrp="1"/>
          </p:cNvSpPr>
          <p:nvPr>
            <p:ph type="title"/>
          </p:nvPr>
        </p:nvSpPr>
        <p:spPr/>
        <p:txBody>
          <a:bodyPr/>
          <a:lstStyle/>
          <a:p>
            <a:pPr algn="ctr"/>
            <a:r>
              <a:rPr lang="en-US" dirty="0"/>
              <a:t>What These Lakes teach Us</a:t>
            </a:r>
          </a:p>
        </p:txBody>
      </p:sp>
      <p:sp>
        <p:nvSpPr>
          <p:cNvPr id="3" name="Content Placeholder 2">
            <a:extLst>
              <a:ext uri="{FF2B5EF4-FFF2-40B4-BE49-F238E27FC236}">
                <a16:creationId xmlns:a16="http://schemas.microsoft.com/office/drawing/2014/main" id="{1B34657C-CECC-BC92-D59D-7C69F276D362}"/>
              </a:ext>
            </a:extLst>
          </p:cNvPr>
          <p:cNvSpPr>
            <a:spLocks noGrp="1"/>
          </p:cNvSpPr>
          <p:nvPr>
            <p:ph idx="1"/>
          </p:nvPr>
        </p:nvSpPr>
        <p:spPr/>
        <p:txBody>
          <a:bodyPr/>
          <a:lstStyle/>
          <a:p>
            <a:pPr algn="l">
              <a:buFont typeface="Arial" panose="020B0604020202020204" pitchFamily="34" charset="0"/>
              <a:buChar char="•"/>
            </a:pPr>
            <a:r>
              <a:rPr lang="en-US" b="1" i="0" dirty="0">
                <a:solidFill>
                  <a:srgbClr val="0A0A0A"/>
                </a:solidFill>
                <a:effectLst/>
                <a:latin typeface="+mj-lt"/>
              </a:rPr>
              <a:t>Rapid Response &amp; Proactivity:</a:t>
            </a:r>
            <a:r>
              <a:rPr lang="en-US" b="0" i="0" dirty="0">
                <a:solidFill>
                  <a:srgbClr val="0A0A0A"/>
                </a:solidFill>
                <a:effectLst/>
                <a:latin typeface="+mj-lt"/>
              </a:rPr>
              <a:t> Once found, action must be swift. Lake associations in Northwest CT, such as East Twin Lake, demonstrated that closing boat launches immediately and forming coalitions to manage infestations early is critical.</a:t>
            </a:r>
          </a:p>
          <a:p>
            <a:pPr algn="l">
              <a:buFont typeface="Arial" panose="020B0604020202020204" pitchFamily="34" charset="0"/>
              <a:buChar char="•"/>
            </a:pPr>
            <a:r>
              <a:rPr lang="en-US" b="1" i="0" dirty="0">
                <a:solidFill>
                  <a:srgbClr val="0A0A0A"/>
                </a:solidFill>
                <a:effectLst/>
                <a:latin typeface="+mj-lt"/>
              </a:rPr>
              <a:t>Prevention via Surveillance:</a:t>
            </a:r>
            <a:r>
              <a:rPr lang="en-US" b="0" i="0" dirty="0">
                <a:solidFill>
                  <a:srgbClr val="0A0A0A"/>
                </a:solidFill>
                <a:effectLst/>
                <a:latin typeface="+mj-lt"/>
              </a:rPr>
              <a:t> Since Hydrilla often arrives via fragments on boat surfaces, boat trailers, and ballast bags, use of strict cleaning protocols and  monitoring at boat launches are the best defense.</a:t>
            </a:r>
          </a:p>
          <a:p>
            <a:pPr algn="l">
              <a:buFont typeface="Arial" panose="020B0604020202020204" pitchFamily="34" charset="0"/>
              <a:buChar char="•"/>
            </a:pPr>
            <a:r>
              <a:rPr lang="en-US" b="1" i="0" dirty="0">
                <a:solidFill>
                  <a:srgbClr val="0A0A0A"/>
                </a:solidFill>
                <a:effectLst/>
                <a:latin typeface="+mj-lt"/>
              </a:rPr>
              <a:t>Vector Management:</a:t>
            </a:r>
            <a:r>
              <a:rPr lang="en-US" b="0" i="0" dirty="0">
                <a:solidFill>
                  <a:srgbClr val="0A0A0A"/>
                </a:solidFill>
                <a:effectLst/>
                <a:latin typeface="+mj-lt"/>
              </a:rPr>
              <a:t> Recognizing that boats, trailers, fishing gear and even waterbirds can transport fragments, and managing these risks is essential.</a:t>
            </a:r>
          </a:p>
          <a:p>
            <a:pPr marL="0" indent="0">
              <a:buNone/>
            </a:pPr>
            <a:endParaRPr lang="en-US" dirty="0"/>
          </a:p>
        </p:txBody>
      </p:sp>
    </p:spTree>
    <p:extLst>
      <p:ext uri="{BB962C8B-B14F-4D97-AF65-F5344CB8AC3E}">
        <p14:creationId xmlns:p14="http://schemas.microsoft.com/office/powerpoint/2010/main" val="31912125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1F6CC47-CAAD-EF3E-95C7-B2DB3E4165A2}"/>
              </a:ext>
            </a:extLst>
          </p:cNvPr>
          <p:cNvSpPr>
            <a:spLocks noGrp="1"/>
          </p:cNvSpPr>
          <p:nvPr>
            <p:ph idx="1"/>
          </p:nvPr>
        </p:nvSpPr>
        <p:spPr>
          <a:xfrm>
            <a:off x="838200" y="489857"/>
            <a:ext cx="10515600" cy="5687106"/>
          </a:xfrm>
        </p:spPr>
        <p:txBody>
          <a:bodyPr/>
          <a:lstStyle/>
          <a:p>
            <a:pPr algn="l">
              <a:buFont typeface="Arial" panose="020B0604020202020204" pitchFamily="34" charset="0"/>
              <a:buChar char="•"/>
            </a:pPr>
            <a:endParaRPr lang="en-US" b="1" i="0" dirty="0">
              <a:solidFill>
                <a:srgbClr val="0A0A0A"/>
              </a:solidFill>
              <a:effectLst/>
              <a:latin typeface="+mj-lt"/>
            </a:endParaRPr>
          </a:p>
          <a:p>
            <a:pPr algn="l">
              <a:buFont typeface="Arial" panose="020B0604020202020204" pitchFamily="34" charset="0"/>
              <a:buChar char="•"/>
            </a:pPr>
            <a:endParaRPr lang="en-US" b="1" dirty="0">
              <a:solidFill>
                <a:srgbClr val="0A0A0A"/>
              </a:solidFill>
              <a:latin typeface="+mj-lt"/>
            </a:endParaRPr>
          </a:p>
          <a:p>
            <a:pPr algn="l">
              <a:buFont typeface="Arial" panose="020B0604020202020204" pitchFamily="34" charset="0"/>
              <a:buChar char="•"/>
            </a:pPr>
            <a:r>
              <a:rPr lang="en-US" b="1" i="0" dirty="0">
                <a:solidFill>
                  <a:srgbClr val="0A0A0A"/>
                </a:solidFill>
                <a:effectLst/>
                <a:latin typeface="+mj-lt"/>
              </a:rPr>
              <a:t>Impact on Ecology and Economy:</a:t>
            </a:r>
            <a:r>
              <a:rPr lang="en-US" b="0" i="0" dirty="0">
                <a:solidFill>
                  <a:srgbClr val="0A0A0A"/>
                </a:solidFill>
                <a:effectLst/>
                <a:latin typeface="+mj-lt"/>
              </a:rPr>
              <a:t> Hydrilla and Milfoil causes severe ecological damage by forming dense mats that reduce oxygen, kill fish, and choke out native plants. It also ruins recreational activities, and can dramatically lower property values. </a:t>
            </a:r>
          </a:p>
          <a:p>
            <a:pPr algn="l">
              <a:buFont typeface="Arial" panose="020B0604020202020204" pitchFamily="34" charset="0"/>
              <a:buChar char="•"/>
            </a:pPr>
            <a:r>
              <a:rPr lang="en-US" b="1" i="0" dirty="0">
                <a:solidFill>
                  <a:srgbClr val="0A0A0A"/>
                </a:solidFill>
                <a:effectLst/>
                <a:latin typeface="+mj-lt"/>
              </a:rPr>
              <a:t>Education and Monitoring:</a:t>
            </a:r>
            <a:r>
              <a:rPr lang="en-US" b="0" i="0" dirty="0">
                <a:solidFill>
                  <a:srgbClr val="0A0A0A"/>
                </a:solidFill>
                <a:effectLst/>
                <a:latin typeface="+mj-lt"/>
              </a:rPr>
              <a:t> We must bring awareness and educate our members to recognize the plants and conduct regular, professional surveys to catch new, small infestations before they become widespread</a:t>
            </a:r>
            <a:r>
              <a:rPr lang="en-US" b="0" i="0" dirty="0">
                <a:solidFill>
                  <a:srgbClr val="0A0A0A"/>
                </a:solidFill>
                <a:effectLst/>
                <a:latin typeface="Google Sans"/>
              </a:rPr>
              <a:t>.</a:t>
            </a:r>
          </a:p>
          <a:p>
            <a:pPr marL="0" indent="0">
              <a:buNone/>
            </a:pPr>
            <a:endParaRPr lang="en-US" dirty="0"/>
          </a:p>
        </p:txBody>
      </p:sp>
    </p:spTree>
    <p:extLst>
      <p:ext uri="{BB962C8B-B14F-4D97-AF65-F5344CB8AC3E}">
        <p14:creationId xmlns:p14="http://schemas.microsoft.com/office/powerpoint/2010/main" val="39402668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7310FC-C6ED-74B6-4B37-3526C3942AC4}"/>
              </a:ext>
            </a:extLst>
          </p:cNvPr>
          <p:cNvSpPr>
            <a:spLocks noGrp="1"/>
          </p:cNvSpPr>
          <p:nvPr>
            <p:ph type="title"/>
          </p:nvPr>
        </p:nvSpPr>
        <p:spPr/>
        <p:txBody>
          <a:bodyPr/>
          <a:lstStyle/>
          <a:p>
            <a:pPr algn="ctr"/>
            <a:r>
              <a:rPr lang="en-US" dirty="0"/>
              <a:t>Potential Costs For Our Lake</a:t>
            </a:r>
          </a:p>
        </p:txBody>
      </p:sp>
      <p:sp>
        <p:nvSpPr>
          <p:cNvPr id="3" name="Content Placeholder 2">
            <a:extLst>
              <a:ext uri="{FF2B5EF4-FFF2-40B4-BE49-F238E27FC236}">
                <a16:creationId xmlns:a16="http://schemas.microsoft.com/office/drawing/2014/main" id="{2DBE819E-3C96-7CC3-8675-AF271A63E62A}"/>
              </a:ext>
            </a:extLst>
          </p:cNvPr>
          <p:cNvSpPr>
            <a:spLocks noGrp="1"/>
          </p:cNvSpPr>
          <p:nvPr>
            <p:ph idx="1"/>
          </p:nvPr>
        </p:nvSpPr>
        <p:spPr>
          <a:xfrm>
            <a:off x="838200" y="1690688"/>
            <a:ext cx="10515600" cy="4486275"/>
          </a:xfrm>
        </p:spPr>
        <p:txBody>
          <a:bodyPr/>
          <a:lstStyle/>
          <a:p>
            <a:pPr marL="0" indent="0">
              <a:buNone/>
            </a:pPr>
            <a:r>
              <a:rPr lang="en-US" dirty="0"/>
              <a:t>Typical lake management costs:</a:t>
            </a:r>
          </a:p>
          <a:p>
            <a:pPr marL="0" indent="0">
              <a:buNone/>
            </a:pPr>
            <a:endParaRPr lang="en-US" dirty="0"/>
          </a:p>
          <a:p>
            <a:pPr marL="0" indent="0">
              <a:buNone/>
            </a:pPr>
            <a:r>
              <a:rPr lang="en-US" dirty="0"/>
              <a:t>     Aquatic plants surveys.                   $15,000 - $60,000</a:t>
            </a:r>
          </a:p>
          <a:p>
            <a:pPr marL="0" indent="0">
              <a:buNone/>
            </a:pPr>
            <a:r>
              <a:rPr lang="en-US" dirty="0"/>
              <a:t>      Herbicide treatments.                    $100,000 - $200,000</a:t>
            </a:r>
          </a:p>
          <a:p>
            <a:pPr marL="0" indent="0">
              <a:buNone/>
            </a:pPr>
            <a:r>
              <a:rPr lang="en-US" dirty="0"/>
              <a:t>     Monitoring programs.                     $10,000 - $30,000</a:t>
            </a:r>
          </a:p>
          <a:p>
            <a:pPr marL="0" indent="0">
              <a:buNone/>
            </a:pPr>
            <a:r>
              <a:rPr lang="en-US" dirty="0"/>
              <a:t>     Boat Inspection Programs              $15,000 - $30,000</a:t>
            </a:r>
          </a:p>
          <a:p>
            <a:pPr marL="0" indent="0">
              <a:buNone/>
            </a:pPr>
            <a:endParaRPr lang="en-US" dirty="0"/>
          </a:p>
          <a:p>
            <a:pPr marL="0" indent="0">
              <a:buNone/>
            </a:pPr>
            <a:r>
              <a:rPr lang="en-US" dirty="0"/>
              <a:t>Total Potential annual cost:                $140,000 - $320,000</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38710553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B62A6E-A587-0A08-AB1A-5D02D910DFD5}"/>
              </a:ext>
            </a:extLst>
          </p:cNvPr>
          <p:cNvSpPr>
            <a:spLocks noGrp="1"/>
          </p:cNvSpPr>
          <p:nvPr>
            <p:ph type="title"/>
          </p:nvPr>
        </p:nvSpPr>
        <p:spPr>
          <a:xfrm>
            <a:off x="838200" y="365125"/>
            <a:ext cx="10515600" cy="1071789"/>
          </a:xfrm>
        </p:spPr>
        <p:txBody>
          <a:bodyPr/>
          <a:lstStyle/>
          <a:p>
            <a:pPr algn="ctr"/>
            <a:r>
              <a:rPr lang="en-US" dirty="0"/>
              <a:t>Cost Per Household</a:t>
            </a:r>
          </a:p>
        </p:txBody>
      </p:sp>
      <p:sp>
        <p:nvSpPr>
          <p:cNvPr id="3" name="Content Placeholder 2">
            <a:extLst>
              <a:ext uri="{FF2B5EF4-FFF2-40B4-BE49-F238E27FC236}">
                <a16:creationId xmlns:a16="http://schemas.microsoft.com/office/drawing/2014/main" id="{1E7864C1-1C6B-D0B9-B8D2-0DA9E83760A4}"/>
              </a:ext>
            </a:extLst>
          </p:cNvPr>
          <p:cNvSpPr>
            <a:spLocks noGrp="1"/>
          </p:cNvSpPr>
          <p:nvPr>
            <p:ph idx="1"/>
          </p:nvPr>
        </p:nvSpPr>
        <p:spPr>
          <a:xfrm>
            <a:off x="838200" y="1436915"/>
            <a:ext cx="10515600" cy="5055960"/>
          </a:xfrm>
        </p:spPr>
        <p:txBody>
          <a:bodyPr>
            <a:noAutofit/>
          </a:bodyPr>
          <a:lstStyle/>
          <a:p>
            <a:pPr marL="0" indent="0">
              <a:buNone/>
            </a:pPr>
            <a:r>
              <a:rPr lang="en-US" dirty="0"/>
              <a:t>O</a:t>
            </a:r>
            <a:r>
              <a:rPr lang="en-US" sz="4000" dirty="0"/>
              <a:t>ur Association has 135 Members</a:t>
            </a:r>
          </a:p>
          <a:p>
            <a:pPr marL="0" indent="0">
              <a:buNone/>
            </a:pPr>
            <a:endParaRPr lang="en-US" sz="3600" dirty="0"/>
          </a:p>
          <a:p>
            <a:pPr marL="0" indent="0">
              <a:buNone/>
            </a:pPr>
            <a:r>
              <a:rPr lang="en-US" sz="4200" dirty="0"/>
              <a:t>     If weed management cost:</a:t>
            </a:r>
          </a:p>
          <a:p>
            <a:pPr marL="0" indent="0">
              <a:buNone/>
            </a:pPr>
            <a:endParaRPr lang="en-US" sz="4200" dirty="0"/>
          </a:p>
          <a:p>
            <a:pPr marL="0" indent="0">
              <a:buNone/>
            </a:pPr>
            <a:r>
              <a:rPr lang="en-US" sz="4200" dirty="0"/>
              <a:t>Total annual cost          $140,000      $300,000</a:t>
            </a:r>
          </a:p>
          <a:p>
            <a:pPr marL="0" indent="0">
              <a:buNone/>
            </a:pPr>
            <a:r>
              <a:rPr lang="en-US" sz="4200" dirty="0"/>
              <a:t>Cost per household      $1,037          $2,270</a:t>
            </a:r>
          </a:p>
          <a:p>
            <a:pPr marL="0" indent="0">
              <a:buNone/>
            </a:pPr>
            <a:endParaRPr lang="en-US" sz="4200" dirty="0"/>
          </a:p>
          <a:p>
            <a:pPr marL="0" indent="0">
              <a:buNone/>
            </a:pPr>
            <a:r>
              <a:rPr lang="en-US" sz="4200" dirty="0"/>
              <a:t>     </a:t>
            </a:r>
          </a:p>
          <a:p>
            <a:pPr marL="0" indent="0">
              <a:buNone/>
            </a:pPr>
            <a:r>
              <a:rPr lang="en-US" sz="4200" dirty="0"/>
              <a:t>     </a:t>
            </a:r>
          </a:p>
          <a:p>
            <a:pPr marL="0" indent="0">
              <a:buNone/>
            </a:pPr>
            <a:endParaRPr lang="en-US" sz="4200" dirty="0"/>
          </a:p>
          <a:p>
            <a:pPr marL="0" indent="0">
              <a:buNone/>
            </a:pPr>
            <a:r>
              <a:rPr lang="en-US" sz="4200" dirty="0"/>
              <a:t>     </a:t>
            </a:r>
          </a:p>
          <a:p>
            <a:pPr marL="0" indent="0">
              <a:buNone/>
            </a:pPr>
            <a:endParaRPr lang="en-US" sz="4200" dirty="0"/>
          </a:p>
          <a:p>
            <a:pPr marL="0" indent="0">
              <a:buNone/>
            </a:pPr>
            <a:endParaRPr lang="en-US" sz="3600" dirty="0"/>
          </a:p>
          <a:p>
            <a:pPr marL="0" indent="0">
              <a:buNone/>
            </a:pPr>
            <a:r>
              <a:rPr lang="en-US" sz="3600" dirty="0"/>
              <a:t>     </a:t>
            </a:r>
            <a:endParaRPr lang="en-US" dirty="0"/>
          </a:p>
          <a:p>
            <a:pPr marL="0" indent="0">
              <a:buNone/>
            </a:pPr>
            <a:endParaRPr lang="en-US" dirty="0"/>
          </a:p>
          <a:p>
            <a:pPr marL="0" indent="0">
              <a:buNone/>
            </a:pPr>
            <a:r>
              <a:rPr lang="en-US" dirty="0"/>
              <a:t>                   </a:t>
            </a:r>
          </a:p>
          <a:p>
            <a:pPr marL="0" indent="0">
              <a:buNone/>
            </a:pPr>
            <a:endParaRPr lang="en-US" dirty="0"/>
          </a:p>
          <a:p>
            <a:pPr marL="0" indent="0">
              <a:buNone/>
            </a:pPr>
            <a:r>
              <a:rPr lang="en-US" dirty="0"/>
              <a:t>     </a:t>
            </a:r>
          </a:p>
          <a:p>
            <a:pPr marL="0" indent="0">
              <a:buNone/>
            </a:pPr>
            <a:endParaRPr lang="en-US" dirty="0"/>
          </a:p>
        </p:txBody>
      </p:sp>
    </p:spTree>
    <p:extLst>
      <p:ext uri="{BB962C8B-B14F-4D97-AF65-F5344CB8AC3E}">
        <p14:creationId xmlns:p14="http://schemas.microsoft.com/office/powerpoint/2010/main" val="6089733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4138A-1444-2C95-9CEF-17FC129BC1E2}"/>
              </a:ext>
            </a:extLst>
          </p:cNvPr>
          <p:cNvSpPr>
            <a:spLocks noGrp="1"/>
          </p:cNvSpPr>
          <p:nvPr>
            <p:ph type="title"/>
          </p:nvPr>
        </p:nvSpPr>
        <p:spPr/>
        <p:txBody>
          <a:bodyPr/>
          <a:lstStyle/>
          <a:p>
            <a:pPr algn="ctr"/>
            <a:r>
              <a:rPr lang="en-US" dirty="0"/>
              <a:t>Prevention Is the Best Strategy</a:t>
            </a:r>
          </a:p>
        </p:txBody>
      </p:sp>
      <p:sp>
        <p:nvSpPr>
          <p:cNvPr id="3" name="Content Placeholder 2">
            <a:extLst>
              <a:ext uri="{FF2B5EF4-FFF2-40B4-BE49-F238E27FC236}">
                <a16:creationId xmlns:a16="http://schemas.microsoft.com/office/drawing/2014/main" id="{DC9CB74A-5780-90E1-D510-1DA3160A9FA9}"/>
              </a:ext>
            </a:extLst>
          </p:cNvPr>
          <p:cNvSpPr>
            <a:spLocks noGrp="1"/>
          </p:cNvSpPr>
          <p:nvPr>
            <p:ph idx="1"/>
          </p:nvPr>
        </p:nvSpPr>
        <p:spPr/>
        <p:txBody>
          <a:bodyPr/>
          <a:lstStyle/>
          <a:p>
            <a:pPr marL="0" indent="0">
              <a:buNone/>
            </a:pPr>
            <a:endParaRPr lang="en-US" dirty="0"/>
          </a:p>
          <a:p>
            <a:pPr marL="0" indent="0">
              <a:buNone/>
            </a:pPr>
            <a:r>
              <a:rPr lang="en-US" u="sng" dirty="0"/>
              <a:t>Preventing</a:t>
            </a:r>
            <a:r>
              <a:rPr lang="en-US" dirty="0"/>
              <a:t> invasive plants is </a:t>
            </a:r>
            <a:r>
              <a:rPr lang="en-US" u="sng" dirty="0"/>
              <a:t>far cheaper</a:t>
            </a:r>
            <a:r>
              <a:rPr lang="en-US" dirty="0"/>
              <a:t> than managing them!</a:t>
            </a:r>
          </a:p>
          <a:p>
            <a:pPr marL="0" indent="0">
              <a:buNone/>
            </a:pPr>
            <a:endParaRPr lang="en-US" dirty="0"/>
          </a:p>
          <a:p>
            <a:pPr marL="0" indent="0">
              <a:buNone/>
            </a:pPr>
            <a:r>
              <a:rPr lang="en-US" dirty="0"/>
              <a:t>Early action saves money and protects the lake and our property values</a:t>
            </a:r>
          </a:p>
        </p:txBody>
      </p:sp>
    </p:spTree>
    <p:extLst>
      <p:ext uri="{BB962C8B-B14F-4D97-AF65-F5344CB8AC3E}">
        <p14:creationId xmlns:p14="http://schemas.microsoft.com/office/powerpoint/2010/main" val="30295912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F18C6E-79DB-3FB3-EBFF-64EAD1CEC9F3}"/>
              </a:ext>
            </a:extLst>
          </p:cNvPr>
          <p:cNvSpPr>
            <a:spLocks noGrp="1"/>
          </p:cNvSpPr>
          <p:nvPr>
            <p:ph type="title"/>
          </p:nvPr>
        </p:nvSpPr>
        <p:spPr/>
        <p:txBody>
          <a:bodyPr/>
          <a:lstStyle/>
          <a:p>
            <a:pPr algn="ctr"/>
            <a:r>
              <a:rPr lang="en-US" dirty="0"/>
              <a:t>What Are Invasive Aquatic Species</a:t>
            </a:r>
          </a:p>
        </p:txBody>
      </p:sp>
      <p:sp>
        <p:nvSpPr>
          <p:cNvPr id="3" name="Content Placeholder 2">
            <a:extLst>
              <a:ext uri="{FF2B5EF4-FFF2-40B4-BE49-F238E27FC236}">
                <a16:creationId xmlns:a16="http://schemas.microsoft.com/office/drawing/2014/main" id="{BB5A38A7-3695-58BC-FBF4-AA9A7BEE6F48}"/>
              </a:ext>
            </a:extLst>
          </p:cNvPr>
          <p:cNvSpPr>
            <a:spLocks noGrp="1"/>
          </p:cNvSpPr>
          <p:nvPr>
            <p:ph idx="1"/>
          </p:nvPr>
        </p:nvSpPr>
        <p:spPr>
          <a:xfrm>
            <a:off x="838200" y="1825625"/>
            <a:ext cx="10515600" cy="4667250"/>
          </a:xfrm>
        </p:spPr>
        <p:txBody>
          <a:bodyPr/>
          <a:lstStyle/>
          <a:p>
            <a:pPr marL="0" indent="0">
              <a:buNone/>
            </a:pPr>
            <a:r>
              <a:rPr lang="en-US" dirty="0"/>
              <a:t>      .      Non-Native plants and animals that spread aggressively and </a:t>
            </a:r>
          </a:p>
          <a:p>
            <a:pPr marL="0" indent="0">
              <a:buNone/>
            </a:pPr>
            <a:r>
              <a:rPr lang="en-US" dirty="0"/>
              <a:t>             outcompete local varieties, disrupting  ecosystems</a:t>
            </a:r>
          </a:p>
          <a:p>
            <a:pPr marL="0" indent="0">
              <a:buNone/>
            </a:pPr>
            <a:r>
              <a:rPr lang="en-US" dirty="0"/>
              <a:t>      .      Our Focus: Hydrilla and Eurasian Watermilfoil </a:t>
            </a:r>
          </a:p>
          <a:p>
            <a:pPr marL="0" indent="0">
              <a:buNone/>
            </a:pPr>
            <a:r>
              <a:rPr lang="en-US" dirty="0"/>
              <a:t>      .      Introduced via aquarium trade, Boats or waterfowl</a:t>
            </a:r>
          </a:p>
          <a:p>
            <a:pPr marL="0" indent="0">
              <a:buNone/>
            </a:pPr>
            <a:r>
              <a:rPr lang="en-US" dirty="0"/>
              <a:t>      .      Why Cedar Lake? Proximity to affected CT waterways increases </a:t>
            </a:r>
          </a:p>
          <a:p>
            <a:pPr marL="0" indent="0">
              <a:buNone/>
            </a:pPr>
            <a:r>
              <a:rPr lang="en-US" dirty="0"/>
              <a:t>             risk </a:t>
            </a:r>
          </a:p>
        </p:txBody>
      </p:sp>
    </p:spTree>
    <p:extLst>
      <p:ext uri="{BB962C8B-B14F-4D97-AF65-F5344CB8AC3E}">
        <p14:creationId xmlns:p14="http://schemas.microsoft.com/office/powerpoint/2010/main" val="17906112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A0FFD8-E4B2-B0DE-86EF-33BE0DEFB864}"/>
              </a:ext>
            </a:extLst>
          </p:cNvPr>
          <p:cNvSpPr>
            <a:spLocks noGrp="1"/>
          </p:cNvSpPr>
          <p:nvPr>
            <p:ph type="title"/>
          </p:nvPr>
        </p:nvSpPr>
        <p:spPr/>
        <p:txBody>
          <a:bodyPr/>
          <a:lstStyle/>
          <a:p>
            <a:pPr algn="ctr"/>
            <a:r>
              <a:rPr lang="en-US" dirty="0"/>
              <a:t>Clean Drain Dry</a:t>
            </a:r>
          </a:p>
        </p:txBody>
      </p:sp>
      <p:sp>
        <p:nvSpPr>
          <p:cNvPr id="3" name="Content Placeholder 2">
            <a:extLst>
              <a:ext uri="{FF2B5EF4-FFF2-40B4-BE49-F238E27FC236}">
                <a16:creationId xmlns:a16="http://schemas.microsoft.com/office/drawing/2014/main" id="{1FC2CBAB-4F0D-5E94-989D-BEDAC4592760}"/>
              </a:ext>
            </a:extLst>
          </p:cNvPr>
          <p:cNvSpPr>
            <a:spLocks noGrp="1"/>
          </p:cNvSpPr>
          <p:nvPr>
            <p:ph idx="1"/>
          </p:nvPr>
        </p:nvSpPr>
        <p:spPr>
          <a:xfrm>
            <a:off x="838200" y="1469571"/>
            <a:ext cx="10515600" cy="4707392"/>
          </a:xfrm>
        </p:spPr>
        <p:txBody>
          <a:bodyPr>
            <a:normAutofit lnSpcReduction="10000"/>
          </a:bodyPr>
          <a:lstStyle/>
          <a:p>
            <a:r>
              <a:rPr lang="en-US" b="1" dirty="0"/>
              <a:t>Standard prevention approach</a:t>
            </a:r>
            <a:r>
              <a:rPr lang="en-US" dirty="0"/>
              <a:t>:</a:t>
            </a:r>
          </a:p>
          <a:p>
            <a:endParaRPr lang="en-US" dirty="0"/>
          </a:p>
          <a:p>
            <a:pPr marL="0" indent="0">
              <a:buNone/>
            </a:pPr>
            <a:endParaRPr lang="en-US" dirty="0"/>
          </a:p>
          <a:p>
            <a:pPr marL="0" indent="0">
              <a:buNone/>
            </a:pPr>
            <a:r>
              <a:rPr lang="en-US" dirty="0"/>
              <a:t>Before leaving the water:</a:t>
            </a:r>
          </a:p>
          <a:p>
            <a:pPr marL="0" indent="0">
              <a:buNone/>
            </a:pPr>
            <a:r>
              <a:rPr lang="en-US" dirty="0"/>
              <a:t>     . </a:t>
            </a:r>
            <a:r>
              <a:rPr lang="en-US" b="1" dirty="0"/>
              <a:t>CLEAN</a:t>
            </a:r>
            <a:r>
              <a:rPr lang="en-US" dirty="0"/>
              <a:t>: your waders, boat, kayak, canoe, tube, paddleboard  </a:t>
            </a:r>
          </a:p>
          <a:p>
            <a:pPr marL="0" indent="0">
              <a:buNone/>
            </a:pPr>
            <a:r>
              <a:rPr lang="en-US" dirty="0"/>
              <a:t>       Including any sand, mud, leaves, plant material or algae</a:t>
            </a:r>
          </a:p>
          <a:p>
            <a:pPr marL="0" indent="0">
              <a:buNone/>
            </a:pPr>
            <a:r>
              <a:rPr lang="en-US" dirty="0"/>
              <a:t>     . </a:t>
            </a:r>
            <a:r>
              <a:rPr lang="en-US" b="1" dirty="0"/>
              <a:t>DRAIN</a:t>
            </a:r>
            <a:r>
              <a:rPr lang="en-US" dirty="0"/>
              <a:t>: All water from your boat, Ballast bags, kayak or canoe</a:t>
            </a:r>
          </a:p>
          <a:p>
            <a:pPr marL="0" indent="0">
              <a:buNone/>
            </a:pPr>
            <a:r>
              <a:rPr lang="en-US" dirty="0"/>
              <a:t>       At Home or prior to your next location</a:t>
            </a:r>
          </a:p>
          <a:p>
            <a:pPr marL="0" indent="0">
              <a:buNone/>
            </a:pPr>
            <a:r>
              <a:rPr lang="en-US" dirty="0"/>
              <a:t>     . </a:t>
            </a:r>
            <a:r>
              <a:rPr lang="en-US" b="1" dirty="0"/>
              <a:t>Dry</a:t>
            </a:r>
            <a:r>
              <a:rPr lang="en-US" dirty="0"/>
              <a:t>: Anything that comes into contact with water, boats, trailers,</a:t>
            </a:r>
          </a:p>
          <a:p>
            <a:pPr marL="0" indent="0">
              <a:buNone/>
            </a:pPr>
            <a:r>
              <a:rPr lang="en-US" dirty="0"/>
              <a:t>       anchors, propellers, fishing eq., clothing, pets etc.</a:t>
            </a:r>
          </a:p>
        </p:txBody>
      </p:sp>
      <p:pic>
        <p:nvPicPr>
          <p:cNvPr id="5" name="Picture 4">
            <a:extLst>
              <a:ext uri="{FF2B5EF4-FFF2-40B4-BE49-F238E27FC236}">
                <a16:creationId xmlns:a16="http://schemas.microsoft.com/office/drawing/2014/main" id="{1CFEEF52-C7A7-4965-F92F-3EF00F04D7EF}"/>
              </a:ext>
            </a:extLst>
          </p:cNvPr>
          <p:cNvPicPr>
            <a:picLocks noChangeAspect="1"/>
          </p:cNvPicPr>
          <p:nvPr/>
        </p:nvPicPr>
        <p:blipFill>
          <a:blip r:embed="rId2"/>
          <a:stretch>
            <a:fillRect/>
          </a:stretch>
        </p:blipFill>
        <p:spPr>
          <a:xfrm>
            <a:off x="6096000" y="1305492"/>
            <a:ext cx="4593771" cy="1990634"/>
          </a:xfrm>
          <a:prstGeom prst="rect">
            <a:avLst/>
          </a:prstGeom>
        </p:spPr>
      </p:pic>
    </p:spTree>
    <p:extLst>
      <p:ext uri="{BB962C8B-B14F-4D97-AF65-F5344CB8AC3E}">
        <p14:creationId xmlns:p14="http://schemas.microsoft.com/office/powerpoint/2010/main" val="25734826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6872397-D981-FC6F-AE04-77A19F5C1881}"/>
              </a:ext>
            </a:extLst>
          </p:cNvPr>
          <p:cNvSpPr>
            <a:spLocks noGrp="1"/>
          </p:cNvSpPr>
          <p:nvPr>
            <p:ph idx="1"/>
          </p:nvPr>
        </p:nvSpPr>
        <p:spPr>
          <a:xfrm>
            <a:off x="838200" y="481263"/>
            <a:ext cx="10515600" cy="5695700"/>
          </a:xfrm>
        </p:spPr>
        <p:txBody>
          <a:bodyPr/>
          <a:lstStyle/>
          <a:p>
            <a:pPr marL="0" indent="0">
              <a:buNone/>
            </a:pPr>
            <a:endParaRPr lang="en-US" dirty="0"/>
          </a:p>
          <a:p>
            <a:pPr marL="0" indent="0">
              <a:buNone/>
            </a:pPr>
            <a:r>
              <a:rPr lang="en-US" dirty="0"/>
              <a:t>If drying is not possible:</a:t>
            </a:r>
          </a:p>
          <a:p>
            <a:pPr marL="0" indent="0">
              <a:buNone/>
            </a:pPr>
            <a:endParaRPr lang="en-US" dirty="0"/>
          </a:p>
          <a:p>
            <a:pPr marL="0" indent="0">
              <a:buNone/>
            </a:pPr>
            <a:r>
              <a:rPr lang="en-US" dirty="0"/>
              <a:t>     .     Wash with hot water (preferably high pressure).</a:t>
            </a:r>
          </a:p>
          <a:p>
            <a:pPr marL="0" indent="0">
              <a:buNone/>
            </a:pPr>
            <a:r>
              <a:rPr lang="en-US" dirty="0"/>
              <a:t>     .     Dip equipment into 100% vinegar solution for 20 minutes </a:t>
            </a:r>
          </a:p>
          <a:p>
            <a:pPr marL="0" indent="0">
              <a:buNone/>
            </a:pPr>
            <a:r>
              <a:rPr lang="en-US" dirty="0"/>
              <a:t>           prior to rinsing.</a:t>
            </a:r>
          </a:p>
          <a:p>
            <a:pPr marL="0" indent="0">
              <a:buNone/>
            </a:pPr>
            <a:r>
              <a:rPr lang="en-US" dirty="0"/>
              <a:t>     .     Use 1% salt solution (1oz. Per gallon) or soap and hot water</a:t>
            </a:r>
          </a:p>
          <a:p>
            <a:pPr marL="0" indent="0">
              <a:buNone/>
            </a:pPr>
            <a:r>
              <a:rPr lang="en-US" dirty="0"/>
              <a:t>           (Lysol or boat soap) for 10 minutes prior to rinsing.</a:t>
            </a:r>
          </a:p>
        </p:txBody>
      </p:sp>
    </p:spTree>
    <p:extLst>
      <p:ext uri="{BB962C8B-B14F-4D97-AF65-F5344CB8AC3E}">
        <p14:creationId xmlns:p14="http://schemas.microsoft.com/office/powerpoint/2010/main" val="18162662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6DDED1-C6AE-FCDC-8647-0651DDC5CD79}"/>
              </a:ext>
            </a:extLst>
          </p:cNvPr>
          <p:cNvSpPr>
            <a:spLocks noGrp="1"/>
          </p:cNvSpPr>
          <p:nvPr>
            <p:ph type="title"/>
          </p:nvPr>
        </p:nvSpPr>
        <p:spPr/>
        <p:txBody>
          <a:bodyPr/>
          <a:lstStyle/>
          <a:p>
            <a:pPr algn="ctr"/>
            <a:r>
              <a:rPr lang="en-US" dirty="0"/>
              <a:t>What Our Lake Association Can Do</a:t>
            </a:r>
          </a:p>
        </p:txBody>
      </p:sp>
      <p:sp>
        <p:nvSpPr>
          <p:cNvPr id="3" name="Content Placeholder 2">
            <a:extLst>
              <a:ext uri="{FF2B5EF4-FFF2-40B4-BE49-F238E27FC236}">
                <a16:creationId xmlns:a16="http://schemas.microsoft.com/office/drawing/2014/main" id="{03B06A3F-8390-12A6-FC48-0AD29FCCA173}"/>
              </a:ext>
            </a:extLst>
          </p:cNvPr>
          <p:cNvSpPr>
            <a:spLocks noGrp="1"/>
          </p:cNvSpPr>
          <p:nvPr>
            <p:ph idx="1"/>
          </p:nvPr>
        </p:nvSpPr>
        <p:spPr/>
        <p:txBody>
          <a:bodyPr/>
          <a:lstStyle/>
          <a:p>
            <a:pPr marL="0" indent="0">
              <a:buNone/>
            </a:pPr>
            <a:endParaRPr lang="en-US" dirty="0"/>
          </a:p>
          <a:p>
            <a:pPr marL="0" indent="0">
              <a:buNone/>
            </a:pPr>
            <a:r>
              <a:rPr lang="en-US" dirty="0"/>
              <a:t>Possible Proactive actions:</a:t>
            </a:r>
          </a:p>
          <a:p>
            <a:pPr marL="0" indent="0">
              <a:buNone/>
            </a:pPr>
            <a:endParaRPr lang="en-US" dirty="0"/>
          </a:p>
          <a:p>
            <a:pPr marL="0" indent="0">
              <a:buNone/>
            </a:pPr>
            <a:r>
              <a:rPr lang="en-US" dirty="0"/>
              <a:t>     .     Implementation and Enforcement of Boat Cleaning Protocols</a:t>
            </a:r>
          </a:p>
          <a:p>
            <a:pPr marL="0" indent="0">
              <a:buNone/>
            </a:pPr>
            <a:r>
              <a:rPr lang="en-US" dirty="0"/>
              <a:t>     .     Boat Launch monitoring</a:t>
            </a:r>
          </a:p>
          <a:p>
            <a:pPr marL="0" indent="0">
              <a:buNone/>
            </a:pPr>
            <a:r>
              <a:rPr lang="en-US" dirty="0"/>
              <a:t>     .     Volunteer lake stewards / committee</a:t>
            </a:r>
          </a:p>
          <a:p>
            <a:pPr marL="0" indent="0">
              <a:buNone/>
            </a:pPr>
            <a:r>
              <a:rPr lang="en-US" dirty="0"/>
              <a:t>     .     Annual plant surveys</a:t>
            </a:r>
          </a:p>
          <a:p>
            <a:pPr marL="0" indent="0">
              <a:buNone/>
            </a:pPr>
            <a:r>
              <a:rPr lang="en-US" dirty="0"/>
              <a:t>     .     Education programs</a:t>
            </a:r>
          </a:p>
        </p:txBody>
      </p:sp>
    </p:spTree>
    <p:extLst>
      <p:ext uri="{BB962C8B-B14F-4D97-AF65-F5344CB8AC3E}">
        <p14:creationId xmlns:p14="http://schemas.microsoft.com/office/powerpoint/2010/main" val="8248556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ED2896-6E48-250C-C1C0-32B7FC1B3A51}"/>
              </a:ext>
            </a:extLst>
          </p:cNvPr>
          <p:cNvSpPr>
            <a:spLocks noGrp="1"/>
          </p:cNvSpPr>
          <p:nvPr>
            <p:ph type="title"/>
          </p:nvPr>
        </p:nvSpPr>
        <p:spPr/>
        <p:txBody>
          <a:bodyPr/>
          <a:lstStyle/>
          <a:p>
            <a:pPr algn="ctr"/>
            <a:r>
              <a:rPr lang="en-US" dirty="0"/>
              <a:t>What Our Members </a:t>
            </a:r>
            <a:r>
              <a:rPr lang="en-US" u="sng" dirty="0"/>
              <a:t>Must</a:t>
            </a:r>
            <a:r>
              <a:rPr lang="en-US" dirty="0"/>
              <a:t> Do</a:t>
            </a:r>
          </a:p>
        </p:txBody>
      </p:sp>
      <p:sp>
        <p:nvSpPr>
          <p:cNvPr id="3" name="Content Placeholder 2">
            <a:extLst>
              <a:ext uri="{FF2B5EF4-FFF2-40B4-BE49-F238E27FC236}">
                <a16:creationId xmlns:a16="http://schemas.microsoft.com/office/drawing/2014/main" id="{86C94F47-42E5-82F2-7E7E-2A21699D7985}"/>
              </a:ext>
            </a:extLst>
          </p:cNvPr>
          <p:cNvSpPr>
            <a:spLocks noGrp="1"/>
          </p:cNvSpPr>
          <p:nvPr>
            <p:ph idx="1"/>
          </p:nvPr>
        </p:nvSpPr>
        <p:spPr/>
        <p:txBody>
          <a:bodyPr/>
          <a:lstStyle/>
          <a:p>
            <a:pPr marL="0" indent="0">
              <a:buNone/>
            </a:pPr>
            <a:r>
              <a:rPr lang="en-US" dirty="0"/>
              <a:t>     .     Clean, Drain and Dry; Boats, trailers, canoes, kayaks, gear etc.</a:t>
            </a:r>
          </a:p>
          <a:p>
            <a:pPr marL="0" indent="0">
              <a:buNone/>
            </a:pPr>
            <a:r>
              <a:rPr lang="en-US" dirty="0"/>
              <a:t>     .     Avoid infested waters</a:t>
            </a:r>
          </a:p>
          <a:p>
            <a:pPr marL="0" indent="0">
              <a:buNone/>
            </a:pPr>
            <a:r>
              <a:rPr lang="en-US" dirty="0"/>
              <a:t>     .     Don’t release aquarium plants and fish in the lake</a:t>
            </a:r>
          </a:p>
          <a:p>
            <a:pPr marL="0" indent="0">
              <a:buNone/>
            </a:pPr>
            <a:r>
              <a:rPr lang="en-US" dirty="0"/>
              <a:t>     .     Volunteer for boat cleaning protocol inspections / enforcement</a:t>
            </a:r>
          </a:p>
          <a:p>
            <a:pPr marL="0" indent="0">
              <a:buNone/>
            </a:pPr>
            <a:r>
              <a:rPr lang="en-US" dirty="0"/>
              <a:t>     .     Volunteer for boat  launch inspections</a:t>
            </a:r>
          </a:p>
          <a:p>
            <a:pPr marL="0" indent="0">
              <a:buNone/>
            </a:pPr>
            <a:r>
              <a:rPr lang="en-US" dirty="0"/>
              <a:t>     .     Report sightings to CLOA board immediately</a:t>
            </a:r>
          </a:p>
          <a:p>
            <a:pPr marL="0" indent="0">
              <a:buNone/>
            </a:pPr>
            <a:endParaRPr lang="en-US" dirty="0"/>
          </a:p>
          <a:p>
            <a:pPr marL="0" indent="0">
              <a:buNone/>
            </a:pPr>
            <a:r>
              <a:rPr lang="en-US" dirty="0"/>
              <a:t>     </a:t>
            </a:r>
            <a:r>
              <a:rPr lang="en-US" u="sng" dirty="0"/>
              <a:t>Your actions matter </a:t>
            </a:r>
            <a:r>
              <a:rPr lang="en-US" dirty="0"/>
              <a:t>– one clean boat prevents spread</a:t>
            </a:r>
          </a:p>
        </p:txBody>
      </p:sp>
    </p:spTree>
    <p:extLst>
      <p:ext uri="{BB962C8B-B14F-4D97-AF65-F5344CB8AC3E}">
        <p14:creationId xmlns:p14="http://schemas.microsoft.com/office/powerpoint/2010/main" val="27475817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34F393-7261-1A17-E04A-ED51D887BEFF}"/>
              </a:ext>
            </a:extLst>
          </p:cNvPr>
          <p:cNvSpPr>
            <a:spLocks noGrp="1"/>
          </p:cNvSpPr>
          <p:nvPr>
            <p:ph type="title"/>
          </p:nvPr>
        </p:nvSpPr>
        <p:spPr/>
        <p:txBody>
          <a:bodyPr/>
          <a:lstStyle/>
          <a:p>
            <a:pPr algn="ctr"/>
            <a:r>
              <a:rPr lang="en-US" dirty="0"/>
              <a:t>Key Takeaways</a:t>
            </a:r>
          </a:p>
        </p:txBody>
      </p:sp>
      <p:sp>
        <p:nvSpPr>
          <p:cNvPr id="3" name="Content Placeholder 2">
            <a:extLst>
              <a:ext uri="{FF2B5EF4-FFF2-40B4-BE49-F238E27FC236}">
                <a16:creationId xmlns:a16="http://schemas.microsoft.com/office/drawing/2014/main" id="{BF9230D7-123C-A526-52EC-9A68A5B99D12}"/>
              </a:ext>
            </a:extLst>
          </p:cNvPr>
          <p:cNvSpPr>
            <a:spLocks noGrp="1"/>
          </p:cNvSpPr>
          <p:nvPr>
            <p:ph idx="1"/>
          </p:nvPr>
        </p:nvSpPr>
        <p:spPr/>
        <p:txBody>
          <a:bodyPr/>
          <a:lstStyle/>
          <a:p>
            <a:pPr marL="0" indent="0">
              <a:buNone/>
            </a:pPr>
            <a:endParaRPr lang="en-US" dirty="0"/>
          </a:p>
          <a:p>
            <a:pPr marL="0" indent="0">
              <a:buNone/>
            </a:pPr>
            <a:r>
              <a:rPr lang="en-US" dirty="0"/>
              <a:t>Preventing invasive plants today can save $$$ millions over time.</a:t>
            </a:r>
          </a:p>
          <a:p>
            <a:pPr marL="0" indent="0">
              <a:buNone/>
            </a:pPr>
            <a:endParaRPr lang="en-US" dirty="0"/>
          </a:p>
          <a:p>
            <a:pPr marL="0" indent="0">
              <a:buNone/>
            </a:pPr>
            <a:r>
              <a:rPr lang="en-US" dirty="0"/>
              <a:t>The continued health of our lake benefits every member/homeowner.</a:t>
            </a:r>
          </a:p>
        </p:txBody>
      </p:sp>
    </p:spTree>
    <p:extLst>
      <p:ext uri="{BB962C8B-B14F-4D97-AF65-F5344CB8AC3E}">
        <p14:creationId xmlns:p14="http://schemas.microsoft.com/office/powerpoint/2010/main" val="14686771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0CB66-7A67-ABB8-A2E7-785DC8CBF56B}"/>
              </a:ext>
            </a:extLst>
          </p:cNvPr>
          <p:cNvSpPr>
            <a:spLocks noGrp="1"/>
          </p:cNvSpPr>
          <p:nvPr>
            <p:ph type="title"/>
          </p:nvPr>
        </p:nvSpPr>
        <p:spPr/>
        <p:txBody>
          <a:bodyPr/>
          <a:lstStyle/>
          <a:p>
            <a:pPr algn="ctr"/>
            <a:r>
              <a:rPr lang="en-US" dirty="0"/>
              <a:t>Our Goal</a:t>
            </a:r>
          </a:p>
        </p:txBody>
      </p:sp>
      <p:sp>
        <p:nvSpPr>
          <p:cNvPr id="3" name="Content Placeholder 2">
            <a:extLst>
              <a:ext uri="{FF2B5EF4-FFF2-40B4-BE49-F238E27FC236}">
                <a16:creationId xmlns:a16="http://schemas.microsoft.com/office/drawing/2014/main" id="{C333E35F-26CF-E6AC-08A7-F66228E64B5C}"/>
              </a:ext>
            </a:extLst>
          </p:cNvPr>
          <p:cNvSpPr>
            <a:spLocks noGrp="1"/>
          </p:cNvSpPr>
          <p:nvPr>
            <p:ph idx="1"/>
          </p:nvPr>
        </p:nvSpPr>
        <p:spPr/>
        <p:txBody>
          <a:bodyPr>
            <a:normAutofit lnSpcReduction="10000"/>
          </a:bodyPr>
          <a:lstStyle/>
          <a:p>
            <a:pPr marL="0" indent="0">
              <a:buNone/>
            </a:pPr>
            <a:endParaRPr lang="en-US" dirty="0"/>
          </a:p>
          <a:p>
            <a:pPr marL="0" indent="0">
              <a:buNone/>
            </a:pPr>
            <a:r>
              <a:rPr lang="en-US" dirty="0"/>
              <a:t>To Protect the health of Cedar lake for future generations, thereby</a:t>
            </a:r>
          </a:p>
          <a:p>
            <a:pPr marL="0" indent="0">
              <a:buNone/>
            </a:pPr>
            <a:r>
              <a:rPr lang="en-US" dirty="0"/>
              <a:t>Providing:</a:t>
            </a:r>
          </a:p>
          <a:p>
            <a:pPr marL="0" indent="0">
              <a:buNone/>
            </a:pPr>
            <a:endParaRPr lang="en-US" dirty="0"/>
          </a:p>
          <a:p>
            <a:pPr marL="0" indent="0">
              <a:buNone/>
            </a:pPr>
            <a:endParaRPr lang="en-US" dirty="0"/>
          </a:p>
          <a:p>
            <a:pPr marL="0" indent="0">
              <a:buNone/>
            </a:pPr>
            <a:r>
              <a:rPr lang="en-US" dirty="0"/>
              <a:t>     .     Recreation (swimming, boating, fishing, etc.)</a:t>
            </a:r>
          </a:p>
          <a:p>
            <a:pPr marL="0" indent="0">
              <a:buNone/>
            </a:pPr>
            <a:r>
              <a:rPr lang="en-US" dirty="0"/>
              <a:t>     .     Wild life habitat preservation</a:t>
            </a:r>
          </a:p>
          <a:p>
            <a:pPr marL="0" indent="0">
              <a:buNone/>
            </a:pPr>
            <a:r>
              <a:rPr lang="en-US" dirty="0"/>
              <a:t>     .     Clean water</a:t>
            </a:r>
          </a:p>
          <a:p>
            <a:pPr marL="0" indent="0">
              <a:buNone/>
            </a:pPr>
            <a:r>
              <a:rPr lang="en-US" dirty="0"/>
              <a:t>     .     Strong property values</a:t>
            </a:r>
          </a:p>
        </p:txBody>
      </p:sp>
    </p:spTree>
    <p:extLst>
      <p:ext uri="{BB962C8B-B14F-4D97-AF65-F5344CB8AC3E}">
        <p14:creationId xmlns:p14="http://schemas.microsoft.com/office/powerpoint/2010/main" val="14079206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CBFB43-112B-82A8-D338-B670D6635144}"/>
              </a:ext>
            </a:extLst>
          </p:cNvPr>
          <p:cNvSpPr>
            <a:spLocks noGrp="1"/>
          </p:cNvSpPr>
          <p:nvPr>
            <p:ph type="title"/>
          </p:nvPr>
        </p:nvSpPr>
        <p:spPr/>
        <p:txBody>
          <a:bodyPr/>
          <a:lstStyle/>
          <a:p>
            <a:pPr algn="ctr"/>
            <a:r>
              <a:rPr lang="en-US" dirty="0"/>
              <a:t>In Case You Need More Convincing</a:t>
            </a:r>
          </a:p>
        </p:txBody>
      </p:sp>
      <p:sp>
        <p:nvSpPr>
          <p:cNvPr id="3" name="Content Placeholder 2">
            <a:extLst>
              <a:ext uri="{FF2B5EF4-FFF2-40B4-BE49-F238E27FC236}">
                <a16:creationId xmlns:a16="http://schemas.microsoft.com/office/drawing/2014/main" id="{9CD9D66B-B56D-CA96-EAB6-DD690A0CD71D}"/>
              </a:ext>
            </a:extLst>
          </p:cNvPr>
          <p:cNvSpPr>
            <a:spLocks noGrp="1"/>
          </p:cNvSpPr>
          <p:nvPr>
            <p:ph idx="1"/>
          </p:nvPr>
        </p:nvSpPr>
        <p:spPr/>
        <p:txBody>
          <a:bodyPr/>
          <a:lstStyle/>
          <a:p>
            <a:pPr marL="0" indent="0">
              <a:buNone/>
            </a:pPr>
            <a:r>
              <a:rPr lang="en-US" dirty="0"/>
              <a:t>How would you like to enjoy your day on the water?</a:t>
            </a:r>
          </a:p>
          <a:p>
            <a:pPr marL="0" indent="0">
              <a:buNone/>
            </a:pPr>
            <a:endParaRPr lang="en-US" dirty="0"/>
          </a:p>
          <a:p>
            <a:pPr marL="0" indent="0">
              <a:buNone/>
            </a:pPr>
            <a:r>
              <a:rPr lang="en-US" dirty="0"/>
              <a:t>                        Like this                                           Or like this</a:t>
            </a:r>
          </a:p>
        </p:txBody>
      </p:sp>
      <p:pic>
        <p:nvPicPr>
          <p:cNvPr id="5" name="Picture 4">
            <a:extLst>
              <a:ext uri="{FF2B5EF4-FFF2-40B4-BE49-F238E27FC236}">
                <a16:creationId xmlns:a16="http://schemas.microsoft.com/office/drawing/2014/main" id="{BCB96CD5-6D60-94D9-2787-1DD67986896C}"/>
              </a:ext>
            </a:extLst>
          </p:cNvPr>
          <p:cNvPicPr>
            <a:picLocks noChangeAspect="1"/>
          </p:cNvPicPr>
          <p:nvPr/>
        </p:nvPicPr>
        <p:blipFill>
          <a:blip r:embed="rId2"/>
          <a:stretch>
            <a:fillRect/>
          </a:stretch>
        </p:blipFill>
        <p:spPr>
          <a:xfrm>
            <a:off x="5522467" y="3263901"/>
            <a:ext cx="5493249" cy="3247833"/>
          </a:xfrm>
          <a:prstGeom prst="rect">
            <a:avLst/>
          </a:prstGeom>
        </p:spPr>
      </p:pic>
      <p:pic>
        <p:nvPicPr>
          <p:cNvPr id="9" name="Picture 8">
            <a:extLst>
              <a:ext uri="{FF2B5EF4-FFF2-40B4-BE49-F238E27FC236}">
                <a16:creationId xmlns:a16="http://schemas.microsoft.com/office/drawing/2014/main" id="{AD2B0F3E-5D57-733D-4BCE-8B5D142BC7C5}"/>
              </a:ext>
            </a:extLst>
          </p:cNvPr>
          <p:cNvPicPr>
            <a:picLocks noChangeAspect="1"/>
          </p:cNvPicPr>
          <p:nvPr/>
        </p:nvPicPr>
        <p:blipFill>
          <a:blip r:embed="rId3"/>
          <a:stretch>
            <a:fillRect/>
          </a:stretch>
        </p:blipFill>
        <p:spPr>
          <a:xfrm>
            <a:off x="838200" y="3252096"/>
            <a:ext cx="4346183" cy="3259637"/>
          </a:xfrm>
          <a:prstGeom prst="rect">
            <a:avLst/>
          </a:prstGeom>
        </p:spPr>
      </p:pic>
    </p:spTree>
    <p:extLst>
      <p:ext uri="{BB962C8B-B14F-4D97-AF65-F5344CB8AC3E}">
        <p14:creationId xmlns:p14="http://schemas.microsoft.com/office/powerpoint/2010/main" val="29385168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A107E7-9CD0-5B29-2B5D-DF1BC389D249}"/>
              </a:ext>
            </a:extLst>
          </p:cNvPr>
          <p:cNvSpPr>
            <a:spLocks noGrp="1"/>
          </p:cNvSpPr>
          <p:nvPr>
            <p:ph type="title"/>
          </p:nvPr>
        </p:nvSpPr>
        <p:spPr>
          <a:xfrm>
            <a:off x="838200" y="153159"/>
            <a:ext cx="10515600" cy="441202"/>
          </a:xfrm>
        </p:spPr>
        <p:txBody>
          <a:bodyPr>
            <a:normAutofit fontScale="90000"/>
          </a:bodyPr>
          <a:lstStyle/>
          <a:p>
            <a:r>
              <a:rPr lang="en-US" sz="2800" dirty="0"/>
              <a:t>    Affected Waterways: H (Hydrilla  M (Milfoil)</a:t>
            </a:r>
          </a:p>
        </p:txBody>
      </p:sp>
      <p:pic>
        <p:nvPicPr>
          <p:cNvPr id="6" name="Content Placeholder 5">
            <a:extLst>
              <a:ext uri="{FF2B5EF4-FFF2-40B4-BE49-F238E27FC236}">
                <a16:creationId xmlns:a16="http://schemas.microsoft.com/office/drawing/2014/main" id="{8E333601-DF8E-AC00-B0E1-46499DEE6B95}"/>
              </a:ext>
            </a:extLst>
          </p:cNvPr>
          <p:cNvPicPr>
            <a:picLocks noGrp="1" noChangeAspect="1"/>
          </p:cNvPicPr>
          <p:nvPr>
            <p:ph idx="1"/>
          </p:nvPr>
        </p:nvPicPr>
        <p:blipFill>
          <a:blip r:embed="rId2"/>
          <a:stretch>
            <a:fillRect/>
          </a:stretch>
        </p:blipFill>
        <p:spPr>
          <a:xfrm>
            <a:off x="1200171" y="594361"/>
            <a:ext cx="9169261" cy="6110481"/>
          </a:xfrm>
        </p:spPr>
      </p:pic>
    </p:spTree>
    <p:extLst>
      <p:ext uri="{BB962C8B-B14F-4D97-AF65-F5344CB8AC3E}">
        <p14:creationId xmlns:p14="http://schemas.microsoft.com/office/powerpoint/2010/main" val="9726469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CCE714-E180-3D25-E694-C12DD97E1F97}"/>
              </a:ext>
            </a:extLst>
          </p:cNvPr>
          <p:cNvSpPr>
            <a:spLocks noGrp="1"/>
          </p:cNvSpPr>
          <p:nvPr>
            <p:ph type="title"/>
          </p:nvPr>
        </p:nvSpPr>
        <p:spPr/>
        <p:txBody>
          <a:bodyPr/>
          <a:lstStyle/>
          <a:p>
            <a:pPr algn="ctr"/>
            <a:r>
              <a:rPr lang="en-US" dirty="0"/>
              <a:t>Why our Waterways are Vulnerable</a:t>
            </a:r>
          </a:p>
        </p:txBody>
      </p:sp>
      <p:sp>
        <p:nvSpPr>
          <p:cNvPr id="3" name="Content Placeholder 2">
            <a:extLst>
              <a:ext uri="{FF2B5EF4-FFF2-40B4-BE49-F238E27FC236}">
                <a16:creationId xmlns:a16="http://schemas.microsoft.com/office/drawing/2014/main" id="{C3F6FD86-1969-986E-0002-36AA7BF10FAA}"/>
              </a:ext>
            </a:extLst>
          </p:cNvPr>
          <p:cNvSpPr>
            <a:spLocks noGrp="1"/>
          </p:cNvSpPr>
          <p:nvPr>
            <p:ph idx="1"/>
          </p:nvPr>
        </p:nvSpPr>
        <p:spPr/>
        <p:txBody>
          <a:bodyPr/>
          <a:lstStyle/>
          <a:p>
            <a:pPr marL="0" indent="0">
              <a:buNone/>
            </a:pPr>
            <a:r>
              <a:rPr lang="en-US" dirty="0"/>
              <a:t>Invasive Aquatic plants reproduce </a:t>
            </a:r>
            <a:r>
              <a:rPr lang="en-US" u="sng" dirty="0"/>
              <a:t>extremely easily</a:t>
            </a:r>
            <a:r>
              <a:rPr lang="en-US" dirty="0"/>
              <a:t>.</a:t>
            </a:r>
          </a:p>
          <a:p>
            <a:pPr marL="0" indent="0">
              <a:buNone/>
            </a:pPr>
            <a:r>
              <a:rPr lang="en-US" dirty="0"/>
              <a:t>They spread through:</a:t>
            </a:r>
          </a:p>
          <a:p>
            <a:pPr marL="0" indent="0">
              <a:buNone/>
            </a:pPr>
            <a:r>
              <a:rPr lang="en-US" dirty="0"/>
              <a:t>     .     Seeds</a:t>
            </a:r>
          </a:p>
          <a:p>
            <a:pPr marL="0" indent="0">
              <a:buNone/>
            </a:pPr>
            <a:r>
              <a:rPr lang="en-US" dirty="0"/>
              <a:t>     .    Stem Fragments</a:t>
            </a:r>
          </a:p>
          <a:p>
            <a:pPr marL="0" indent="0">
              <a:buNone/>
            </a:pPr>
            <a:r>
              <a:rPr lang="en-US" dirty="0"/>
              <a:t>     .    Root fragments</a:t>
            </a:r>
          </a:p>
          <a:p>
            <a:pPr marL="0" indent="0">
              <a:buNone/>
            </a:pPr>
            <a:r>
              <a:rPr lang="en-US" dirty="0"/>
              <a:t>     .    Underground tubers ( Potato like bulbs on the roots)</a:t>
            </a:r>
          </a:p>
          <a:p>
            <a:pPr marL="0" indent="0">
              <a:buNone/>
            </a:pPr>
            <a:r>
              <a:rPr lang="en-US" dirty="0"/>
              <a:t>Important fact:</a:t>
            </a:r>
          </a:p>
          <a:p>
            <a:pPr marL="0" indent="0">
              <a:buNone/>
            </a:pPr>
            <a:r>
              <a:rPr lang="en-US" dirty="0"/>
              <a:t>A fragment only a few inches long can start a new infestation</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32080613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71A48-AE9A-454C-6605-30AE6D1EBA45}"/>
              </a:ext>
            </a:extLst>
          </p:cNvPr>
          <p:cNvSpPr>
            <a:spLocks noGrp="1"/>
          </p:cNvSpPr>
          <p:nvPr>
            <p:ph type="title"/>
          </p:nvPr>
        </p:nvSpPr>
        <p:spPr>
          <a:xfrm>
            <a:off x="838199" y="2115671"/>
            <a:ext cx="10529047" cy="3406587"/>
          </a:xfrm>
        </p:spPr>
        <p:txBody>
          <a:bodyPr>
            <a:normAutofit/>
          </a:bodyPr>
          <a:lstStyle/>
          <a:p>
            <a:pPr algn="ctr"/>
            <a:r>
              <a:rPr lang="en-US" dirty="0"/>
              <a:t>Hydrilla and Milfoil aren’t Just a Nuisance-They’re entire Ecosystem Disruptors!</a:t>
            </a:r>
            <a:br>
              <a:rPr lang="en-US" dirty="0"/>
            </a:br>
            <a:r>
              <a:rPr lang="en-US" dirty="0"/>
              <a:t>Lets Take A Closer Look</a:t>
            </a:r>
          </a:p>
        </p:txBody>
      </p:sp>
    </p:spTree>
    <p:extLst>
      <p:ext uri="{BB962C8B-B14F-4D97-AF65-F5344CB8AC3E}">
        <p14:creationId xmlns:p14="http://schemas.microsoft.com/office/powerpoint/2010/main" val="14149290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8329D-E97D-D27D-24B9-37483ACF7E04}"/>
              </a:ext>
            </a:extLst>
          </p:cNvPr>
          <p:cNvSpPr>
            <a:spLocks noGrp="1"/>
          </p:cNvSpPr>
          <p:nvPr>
            <p:ph type="title"/>
          </p:nvPr>
        </p:nvSpPr>
        <p:spPr/>
        <p:txBody>
          <a:bodyPr/>
          <a:lstStyle/>
          <a:p>
            <a:pPr algn="ctr"/>
            <a:r>
              <a:rPr lang="en-US" dirty="0"/>
              <a:t>The Most Concerning Plant: Hydrilla</a:t>
            </a:r>
          </a:p>
        </p:txBody>
      </p:sp>
      <p:sp>
        <p:nvSpPr>
          <p:cNvPr id="3" name="Content Placeholder 2">
            <a:extLst>
              <a:ext uri="{FF2B5EF4-FFF2-40B4-BE49-F238E27FC236}">
                <a16:creationId xmlns:a16="http://schemas.microsoft.com/office/drawing/2014/main" id="{D2708E37-2147-E232-6C12-AC4B98A058AF}"/>
              </a:ext>
            </a:extLst>
          </p:cNvPr>
          <p:cNvSpPr>
            <a:spLocks noGrp="1"/>
          </p:cNvSpPr>
          <p:nvPr>
            <p:ph idx="1"/>
          </p:nvPr>
        </p:nvSpPr>
        <p:spPr/>
        <p:txBody>
          <a:bodyPr>
            <a:normAutofit/>
          </a:bodyPr>
          <a:lstStyle/>
          <a:p>
            <a:pPr marL="0" indent="0">
              <a:buNone/>
            </a:pPr>
            <a:r>
              <a:rPr lang="en-US" sz="2600" dirty="0"/>
              <a:t>      .    Submerged perennial plant with long, branching stems (up to 30 ft)</a:t>
            </a:r>
          </a:p>
          <a:p>
            <a:pPr marL="0" indent="0">
              <a:buNone/>
            </a:pPr>
            <a:r>
              <a:rPr lang="en-US" sz="2600" dirty="0"/>
              <a:t>      .    Leaves: Whorled in groups of 4-8, pointed with serrated edges</a:t>
            </a:r>
          </a:p>
          <a:p>
            <a:pPr marL="0" indent="0">
              <a:buNone/>
            </a:pPr>
            <a:r>
              <a:rPr lang="en-US" sz="2600" dirty="0"/>
              <a:t>      .    Flowers: Tiny, white, floating (rarely seen)</a:t>
            </a:r>
          </a:p>
          <a:p>
            <a:pPr marL="0" indent="0">
              <a:buNone/>
            </a:pPr>
            <a:r>
              <a:rPr lang="en-US" sz="2600" dirty="0"/>
              <a:t>      .    Key Trait: Forms tubers (reproductive </a:t>
            </a:r>
          </a:p>
          <a:p>
            <a:pPr marL="0" indent="0">
              <a:buNone/>
            </a:pPr>
            <a:r>
              <a:rPr lang="en-US" sz="2600" dirty="0"/>
              <a:t>           structures on the roots) and turions-</a:t>
            </a:r>
          </a:p>
          <a:p>
            <a:pPr marL="0" indent="0">
              <a:buNone/>
            </a:pPr>
            <a:r>
              <a:rPr lang="en-US" sz="2600" dirty="0"/>
              <a:t>           winter buds capable of growing into a plant.</a:t>
            </a:r>
          </a:p>
          <a:p>
            <a:pPr marL="0" indent="0">
              <a:buNone/>
            </a:pPr>
            <a:endParaRPr lang="en-US" sz="2600" dirty="0"/>
          </a:p>
        </p:txBody>
      </p:sp>
      <p:pic>
        <p:nvPicPr>
          <p:cNvPr id="7" name="Picture 6">
            <a:extLst>
              <a:ext uri="{FF2B5EF4-FFF2-40B4-BE49-F238E27FC236}">
                <a16:creationId xmlns:a16="http://schemas.microsoft.com/office/drawing/2014/main" id="{C66DCC7F-866D-D93B-3FD8-42109BF745BB}"/>
              </a:ext>
            </a:extLst>
          </p:cNvPr>
          <p:cNvPicPr>
            <a:picLocks noChangeAspect="1"/>
          </p:cNvPicPr>
          <p:nvPr/>
        </p:nvPicPr>
        <p:blipFill>
          <a:blip r:embed="rId2"/>
          <a:stretch>
            <a:fillRect/>
          </a:stretch>
        </p:blipFill>
        <p:spPr>
          <a:xfrm>
            <a:off x="7667172" y="2808515"/>
            <a:ext cx="3727954" cy="2096974"/>
          </a:xfrm>
          <a:prstGeom prst="rect">
            <a:avLst/>
          </a:prstGeom>
        </p:spPr>
      </p:pic>
    </p:spTree>
    <p:extLst>
      <p:ext uri="{BB962C8B-B14F-4D97-AF65-F5344CB8AC3E}">
        <p14:creationId xmlns:p14="http://schemas.microsoft.com/office/powerpoint/2010/main" val="16304348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C44C61D3-AC2C-2C4A-2718-9A439E209D4F}"/>
              </a:ext>
            </a:extLst>
          </p:cNvPr>
          <p:cNvPicPr>
            <a:picLocks noGrp="1" noChangeAspect="1"/>
          </p:cNvPicPr>
          <p:nvPr>
            <p:ph idx="1"/>
          </p:nvPr>
        </p:nvPicPr>
        <p:blipFill>
          <a:blip r:embed="rId2"/>
          <a:stretch>
            <a:fillRect/>
          </a:stretch>
        </p:blipFill>
        <p:spPr>
          <a:xfrm>
            <a:off x="1963270" y="326350"/>
            <a:ext cx="8265459" cy="6205300"/>
          </a:xfrm>
        </p:spPr>
      </p:pic>
    </p:spTree>
    <p:extLst>
      <p:ext uri="{BB962C8B-B14F-4D97-AF65-F5344CB8AC3E}">
        <p14:creationId xmlns:p14="http://schemas.microsoft.com/office/powerpoint/2010/main" val="6549090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F68675-4683-8608-CC64-8BBE35DFA54F}"/>
              </a:ext>
            </a:extLst>
          </p:cNvPr>
          <p:cNvSpPr>
            <a:spLocks noGrp="1"/>
          </p:cNvSpPr>
          <p:nvPr>
            <p:ph type="title"/>
          </p:nvPr>
        </p:nvSpPr>
        <p:spPr/>
        <p:txBody>
          <a:bodyPr/>
          <a:lstStyle/>
          <a:p>
            <a:pPr algn="ctr"/>
            <a:r>
              <a:rPr lang="en-US" dirty="0"/>
              <a:t>Growing Characteristics of Hydrilla</a:t>
            </a:r>
          </a:p>
        </p:txBody>
      </p:sp>
      <p:sp>
        <p:nvSpPr>
          <p:cNvPr id="7" name="Content Placeholder 6">
            <a:extLst>
              <a:ext uri="{FF2B5EF4-FFF2-40B4-BE49-F238E27FC236}">
                <a16:creationId xmlns:a16="http://schemas.microsoft.com/office/drawing/2014/main" id="{5DFB6365-CA1B-5972-20CA-1B1C355A5941}"/>
              </a:ext>
            </a:extLst>
          </p:cNvPr>
          <p:cNvSpPr>
            <a:spLocks noGrp="1"/>
          </p:cNvSpPr>
          <p:nvPr>
            <p:ph idx="1"/>
          </p:nvPr>
        </p:nvSpPr>
        <p:spPr>
          <a:xfrm>
            <a:off x="838200" y="1690688"/>
            <a:ext cx="10515600" cy="4802187"/>
          </a:xfrm>
        </p:spPr>
        <p:txBody>
          <a:bodyPr>
            <a:normAutofit fontScale="47500" lnSpcReduction="20000"/>
          </a:bodyPr>
          <a:lstStyle/>
          <a:p>
            <a:pPr algn="l">
              <a:buFont typeface="Arial" panose="020B0604020202020204" pitchFamily="34" charset="0"/>
              <a:buChar char="•"/>
            </a:pPr>
            <a:r>
              <a:rPr lang="en-US" sz="4000" dirty="0">
                <a:latin typeface="+mj-lt"/>
              </a:rPr>
              <a:t> </a:t>
            </a:r>
            <a:r>
              <a:rPr lang="en-US" sz="5100" b="1" i="0" dirty="0">
                <a:solidFill>
                  <a:srgbClr val="0A0A0A"/>
                </a:solidFill>
                <a:effectLst/>
                <a:latin typeface="+mj-lt"/>
              </a:rPr>
              <a:t>Rapid Growth &amp; Spread</a:t>
            </a:r>
            <a:r>
              <a:rPr lang="en-US" sz="4000" b="1" i="0" dirty="0">
                <a:solidFill>
                  <a:srgbClr val="0A0A0A"/>
                </a:solidFill>
                <a:effectLst/>
                <a:latin typeface="+mj-lt"/>
              </a:rPr>
              <a:t>:</a:t>
            </a:r>
            <a:r>
              <a:rPr lang="en-US" sz="4000" b="0" i="0" dirty="0">
                <a:solidFill>
                  <a:srgbClr val="0A0A0A"/>
                </a:solidFill>
                <a:effectLst/>
                <a:latin typeface="+mj-lt"/>
              </a:rPr>
              <a:t> </a:t>
            </a:r>
            <a:r>
              <a:rPr lang="en-US" sz="5100" b="0" i="0" dirty="0">
                <a:solidFill>
                  <a:srgbClr val="0A0A0A"/>
                </a:solidFill>
                <a:effectLst/>
                <a:latin typeface="+mj-lt"/>
              </a:rPr>
              <a:t>Stems can grow 20-30 feet long, with 50-80% of biomass concentrated in the top 2 feet of the water column, forming thick, shading mats. Grows at a rate of 1 inch per day.</a:t>
            </a:r>
          </a:p>
          <a:p>
            <a:pPr algn="l">
              <a:buFont typeface="Arial" panose="020B0604020202020204" pitchFamily="34" charset="0"/>
              <a:buChar char="•"/>
            </a:pPr>
            <a:r>
              <a:rPr lang="en-US" sz="5100" b="1" i="0" dirty="0">
                <a:solidFill>
                  <a:srgbClr val="0A0A0A"/>
                </a:solidFill>
                <a:effectLst/>
                <a:latin typeface="+mj-lt"/>
              </a:rPr>
              <a:t>Reproduction Mechanisms</a:t>
            </a:r>
            <a:r>
              <a:rPr lang="en-US" sz="4000" b="1" i="0" dirty="0">
                <a:solidFill>
                  <a:srgbClr val="0A0A0A"/>
                </a:solidFill>
                <a:effectLst/>
                <a:latin typeface="+mj-lt"/>
              </a:rPr>
              <a:t>:</a:t>
            </a:r>
            <a:r>
              <a:rPr lang="en-US" sz="4000" b="0" i="0" dirty="0">
                <a:solidFill>
                  <a:srgbClr val="0A0A0A"/>
                </a:solidFill>
                <a:effectLst/>
                <a:latin typeface="+mj-lt"/>
              </a:rPr>
              <a:t> </a:t>
            </a:r>
            <a:r>
              <a:rPr lang="en-US" sz="5100" b="0" i="0" dirty="0">
                <a:solidFill>
                  <a:srgbClr val="0A0A0A"/>
                </a:solidFill>
                <a:effectLst/>
                <a:latin typeface="+mj-lt"/>
              </a:rPr>
              <a:t>It spreads efficiently through stem fragments, buds (turions) that break off, and tubers that grow in the sediment. These tubers can remain viable for up to seven years in the soil. A single sprouting tuber can lead to a heavily branched, dense mat of vegetation.</a:t>
            </a:r>
          </a:p>
          <a:p>
            <a:pPr algn="l">
              <a:buFont typeface="Arial" panose="020B0604020202020204" pitchFamily="34" charset="0"/>
              <a:buChar char="•"/>
            </a:pPr>
            <a:r>
              <a:rPr lang="en-US" sz="5100" b="1" i="0" dirty="0">
                <a:solidFill>
                  <a:srgbClr val="0A0A0A"/>
                </a:solidFill>
                <a:effectLst/>
                <a:latin typeface="+mj-lt"/>
              </a:rPr>
              <a:t>Environmental Adaptability</a:t>
            </a:r>
            <a:r>
              <a:rPr lang="en-US" sz="4000" b="1" i="0" dirty="0">
                <a:solidFill>
                  <a:srgbClr val="0A0A0A"/>
                </a:solidFill>
                <a:effectLst/>
                <a:latin typeface="+mj-lt"/>
              </a:rPr>
              <a:t>:</a:t>
            </a:r>
            <a:r>
              <a:rPr lang="en-US" sz="4000" b="0" i="0" dirty="0">
                <a:solidFill>
                  <a:srgbClr val="0A0A0A"/>
                </a:solidFill>
                <a:effectLst/>
                <a:latin typeface="+mj-lt"/>
              </a:rPr>
              <a:t> </a:t>
            </a:r>
            <a:r>
              <a:rPr lang="en-US" sz="5100" b="0" i="0" dirty="0">
                <a:solidFill>
                  <a:srgbClr val="0A0A0A"/>
                </a:solidFill>
                <a:effectLst/>
                <a:latin typeface="+mj-lt"/>
              </a:rPr>
              <a:t>Thrives in low light (1% of full sunlight) and can grow in various depths, from shallow water to 30 feet.</a:t>
            </a:r>
          </a:p>
          <a:p>
            <a:pPr algn="l">
              <a:buFont typeface="Arial" panose="020B0604020202020204" pitchFamily="34" charset="0"/>
              <a:buChar char="•"/>
            </a:pPr>
            <a:r>
              <a:rPr lang="en-US" sz="5100" b="1" i="0" dirty="0">
                <a:solidFill>
                  <a:srgbClr val="0A0A0A"/>
                </a:solidFill>
                <a:effectLst/>
                <a:latin typeface="+mj-lt"/>
              </a:rPr>
              <a:t>Seasonal Behavior</a:t>
            </a:r>
            <a:r>
              <a:rPr lang="en-US" sz="4000" b="1" i="0" dirty="0">
                <a:solidFill>
                  <a:srgbClr val="0A0A0A"/>
                </a:solidFill>
                <a:effectLst/>
                <a:latin typeface="+mj-lt"/>
              </a:rPr>
              <a:t>:</a:t>
            </a:r>
            <a:r>
              <a:rPr lang="en-US" sz="4000" b="0" i="0" dirty="0">
                <a:solidFill>
                  <a:srgbClr val="0A0A0A"/>
                </a:solidFill>
                <a:effectLst/>
                <a:latin typeface="+mj-lt"/>
              </a:rPr>
              <a:t> </a:t>
            </a:r>
            <a:r>
              <a:rPr lang="en-US" sz="5100" b="0" i="0" dirty="0">
                <a:solidFill>
                  <a:srgbClr val="0A0A0A"/>
                </a:solidFill>
                <a:effectLst/>
                <a:latin typeface="+mj-lt"/>
              </a:rPr>
              <a:t>Early in the season, it grows along the bottom; as temperatures rise, it extends toward the surface, with intense branching.</a:t>
            </a:r>
          </a:p>
          <a:p>
            <a:pPr algn="l">
              <a:buFont typeface="Arial" panose="020B0604020202020204" pitchFamily="34" charset="0"/>
              <a:buChar char="•"/>
            </a:pPr>
            <a:r>
              <a:rPr lang="en-US" sz="5100" b="1" i="0" dirty="0">
                <a:solidFill>
                  <a:srgbClr val="0A0A0A"/>
                </a:solidFill>
                <a:effectLst/>
                <a:latin typeface="+mj-lt"/>
              </a:rPr>
              <a:t>Impact:</a:t>
            </a:r>
            <a:r>
              <a:rPr lang="en-US" sz="5100" b="0" i="0" dirty="0">
                <a:solidFill>
                  <a:srgbClr val="0A0A0A"/>
                </a:solidFill>
                <a:effectLst/>
                <a:latin typeface="+mj-lt"/>
              </a:rPr>
              <a:t> Creates dense surface mats that block sunlight, reduce oxygen levels, impede water flow, displace native aquatic vegetation and lead to fish kills.</a:t>
            </a:r>
          </a:p>
          <a:p>
            <a:pPr marL="0" indent="0" algn="l">
              <a:buNone/>
            </a:pPr>
            <a:r>
              <a:rPr lang="en-US" sz="5100" b="0" i="0" dirty="0">
                <a:solidFill>
                  <a:srgbClr val="0A0A0A"/>
                </a:solidFill>
                <a:effectLst/>
                <a:latin typeface="+mj-lt"/>
              </a:rPr>
              <a:t>   </a:t>
            </a:r>
          </a:p>
          <a:p>
            <a:pPr marL="0" indent="0" algn="l">
              <a:buNone/>
            </a:pPr>
            <a:r>
              <a:rPr lang="en-US" sz="3100" dirty="0">
                <a:solidFill>
                  <a:srgbClr val="0A0A0A"/>
                </a:solidFill>
                <a:latin typeface="+mj-lt"/>
              </a:rPr>
              <a:t>   </a:t>
            </a:r>
            <a:endParaRPr lang="en-US" sz="3100" b="0" i="0" dirty="0">
              <a:solidFill>
                <a:srgbClr val="0A0A0A"/>
              </a:solidFill>
              <a:effectLst/>
              <a:latin typeface="+mj-lt"/>
            </a:endParaRPr>
          </a:p>
          <a:p>
            <a:pPr marL="0" indent="0">
              <a:buNone/>
            </a:pPr>
            <a:endParaRPr lang="en-US" dirty="0"/>
          </a:p>
        </p:txBody>
      </p:sp>
    </p:spTree>
    <p:extLst>
      <p:ext uri="{BB962C8B-B14F-4D97-AF65-F5344CB8AC3E}">
        <p14:creationId xmlns:p14="http://schemas.microsoft.com/office/powerpoint/2010/main" val="32414606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3B877424-09AB-9A41-8540-D62A7C5373F8}" vid="{34708873-91DA-804F-8587-047EC21E3D27}"/>
    </a:ext>
  </a:extLst>
</a:theme>
</file>

<file path=docProps/app.xml><?xml version="1.0" encoding="utf-8"?>
<Properties xmlns="http://schemas.openxmlformats.org/officeDocument/2006/extended-properties" xmlns:vt="http://schemas.openxmlformats.org/officeDocument/2006/docPropsVTypes">
  <Template/>
  <TotalTime>841</TotalTime>
  <Words>2145</Words>
  <Application>Microsoft Macintosh PowerPoint</Application>
  <PresentationFormat>Widescreen</PresentationFormat>
  <Paragraphs>290</Paragraphs>
  <Slides>36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36</vt:i4>
      </vt:variant>
    </vt:vector>
  </HeadingPairs>
  <TitlesOfParts>
    <vt:vector size="41" baseType="lpstr">
      <vt:lpstr>Arial</vt:lpstr>
      <vt:lpstr>Calibri</vt:lpstr>
      <vt:lpstr>Calibri Light</vt:lpstr>
      <vt:lpstr>Google Sans</vt:lpstr>
      <vt:lpstr>Office Theme</vt:lpstr>
      <vt:lpstr>Safeguarding Cedar Lake: Awareness and Action Against Invasive Weeds- Emphasis on Hydrilla and Milfoil</vt:lpstr>
      <vt:lpstr>Why This Presentation Matters</vt:lpstr>
      <vt:lpstr>What Are Invasive Aquatic Species</vt:lpstr>
      <vt:lpstr>    Affected Waterways: H (Hydrilla  M (Milfoil)</vt:lpstr>
      <vt:lpstr>Why our Waterways are Vulnerable</vt:lpstr>
      <vt:lpstr>Hydrilla and Milfoil aren’t Just a Nuisance-They’re entire Ecosystem Disruptors! Lets Take A Closer Look</vt:lpstr>
      <vt:lpstr>The Most Concerning Plant: Hydrilla</vt:lpstr>
      <vt:lpstr>PowerPoint Presentation</vt:lpstr>
      <vt:lpstr>Growing Characteristics of Hydrilla</vt:lpstr>
      <vt:lpstr>Eurasian Water Milfoil</vt:lpstr>
      <vt:lpstr>PowerPoint Presentation</vt:lpstr>
      <vt:lpstr>Growing Characteristics of Milfoil</vt:lpstr>
      <vt:lpstr>PowerPoint Presentation</vt:lpstr>
      <vt:lpstr>Harms to Water and Ecosystems</vt:lpstr>
      <vt:lpstr>Impacts on Recreation</vt:lpstr>
      <vt:lpstr>Impacts on Home Values</vt:lpstr>
      <vt:lpstr>How Invasive Plants Spread</vt:lpstr>
      <vt:lpstr>Connecticut Lakes facing These Problems</vt:lpstr>
      <vt:lpstr>Local Studies – Twin Lakes (Salisbury)</vt:lpstr>
      <vt:lpstr>Twin Lake: Real Cost</vt:lpstr>
      <vt:lpstr>Local Case Studies- Coventry Lake</vt:lpstr>
      <vt:lpstr>Local Case Studies – Lake Quassapaug</vt:lpstr>
      <vt:lpstr>Local Case Studies- CT River</vt:lpstr>
      <vt:lpstr>Local Case Studies-Other CT Lakes</vt:lpstr>
      <vt:lpstr>What These Lakes teach Us</vt:lpstr>
      <vt:lpstr>PowerPoint Presentation</vt:lpstr>
      <vt:lpstr>Potential Costs For Our Lake</vt:lpstr>
      <vt:lpstr>Cost Per Household</vt:lpstr>
      <vt:lpstr>Prevention Is the Best Strategy</vt:lpstr>
      <vt:lpstr>Clean Drain Dry</vt:lpstr>
      <vt:lpstr>PowerPoint Presentation</vt:lpstr>
      <vt:lpstr>What Our Lake Association Can Do</vt:lpstr>
      <vt:lpstr>What Our Members Must Do</vt:lpstr>
      <vt:lpstr>Key Takeaways</vt:lpstr>
      <vt:lpstr>Our Goal</vt:lpstr>
      <vt:lpstr>In Case You Need More Convincing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Safeguarding Cedar Lake: Awareness and Action Against Invasive Weeds- Emphasis on Hydrilla and Milfoil</dc:title>
  <dc:creator>Robert Disapio</dc:creator>
  <cp:lastModifiedBy>Robert Disapio</cp:lastModifiedBy>
  <cp:revision>11</cp:revision>
  <dcterms:created xsi:type="dcterms:W3CDTF">2026-03-06T16:00:55Z</dcterms:created>
  <dcterms:modified xsi:type="dcterms:W3CDTF">2026-03-11T21:47:01Z</dcterms:modified>
</cp:coreProperties>
</file>